
<file path=[Content_Types].xml><?xml version="1.0" encoding="utf-8"?>
<Types xmlns="http://schemas.openxmlformats.org/package/2006/content-types">
  <Default Extension="gif&amp;ehk=A438olDyX9MShKsNYDvjaQ&amp;r=0&amp;pid=OfficeInsert" ContentType="image/gif"/>
  <Default Extension="jpeg" ContentType="image/jpeg"/>
  <Default Extension="jpg" ContentType="image/jpeg"/>
  <Default Extension="jpg&amp;ehk=a28iPSTMSIH4ZDD8uob4IA&amp;r=0&amp;pid=OfficeInsert" ContentType="image/jpeg"/>
  <Default Extension="jpg&amp;ehk=I03cvoFtgwLJuFegfHdm7Q&amp;r=0&amp;pid=OfficeInsert" ContentType="image/jpeg"/>
  <Default Extension="jpg&amp;ehk=mEV" ContentType="image/jpeg"/>
  <Default Extension="jpg&amp;ehk=NlFHYmOlG9DEpEDXeNwrYA&amp;r=0&amp;pid=OfficeInsert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301" r:id="rId9"/>
    <p:sldId id="266" r:id="rId1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A7BC0EF-34C9-4065-9F14-FD8FEDBA5C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8238600-7335-4A68-89D0-F427C5B10E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3A4033F-324F-4B0D-A2EC-E84D63F0F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9DA-190B-4B07-8A0D-8D4E53849BBF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19A183B-EF77-4B04-B0D3-02BDD8810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8DBA651-C146-413D-B728-D692117E0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87FD4-BACB-4137-B089-23660C29502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00939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94604E9-FD99-44D0-8CDF-432843C34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D77C9A44-1640-4741-B335-9DB5113EAA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487BA4B-92CE-478A-A750-555906F5B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9DA-190B-4B07-8A0D-8D4E53849BBF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44F519D-F208-4197-8CD7-65937C78D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99FC8F9-93A8-42F5-A176-674229E60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87FD4-BACB-4137-B089-23660C29502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84305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5D055ECA-D978-4ABF-8890-393AB456B0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CC0D4A09-CA96-4127-AC93-7310BD83E6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D8419CC-66F6-46FE-98E8-E8AE551BF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9DA-190B-4B07-8A0D-8D4E53849BBF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1BA53A2-FEE2-41A9-A4F4-8F9D2F819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FF02FA9-CD79-4706-B79B-A4E9FD7D1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87FD4-BACB-4137-B089-23660C29502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83520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6F7B7E0-3A00-4355-B300-5F15A35D1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45907B8-683A-452A-AE82-EC465AE2B4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12D8F7D-63FE-48EB-9E73-060533DE4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9DA-190B-4B07-8A0D-8D4E53849BBF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8CC4AF3-CA57-4BC3-94B6-B81B1FC22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5A3977A-A5AD-4397-B504-55AD3C97E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87FD4-BACB-4137-B089-23660C29502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3078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B5BDF0D-DD88-4E36-9A2D-BB3305115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54CB866C-6E25-40EB-A528-DA23A65F01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DF05154-973D-482D-B622-936B9156F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9DA-190B-4B07-8A0D-8D4E53849BBF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B2E2FB2-7CE9-407B-9ECF-00CB74C8B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30C1124-A22B-4D74-A171-87E8B641B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87FD4-BACB-4137-B089-23660C29502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606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DBD067C-1139-4D91-A984-AB11A054A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D4A7EBE-AF29-489D-A5C4-BEE3E2CAA7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61EE047-04C0-490D-8F18-B3B1A962E2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B7D9B7BD-553F-4029-817C-A22A0F629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9DA-190B-4B07-8A0D-8D4E53849BBF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F9FF2135-5C24-425A-A4AE-BE2C2F677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6EDFAE12-1474-4017-ADD7-070DB61B5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87FD4-BACB-4137-B089-23660C29502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7603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212EE13-0C1C-4601-8FCA-4FE752806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7964E7F2-158E-4A3F-9557-7B4E3D59C4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DD922B71-6E1B-43CD-B47C-682C53223E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B94C3A23-A739-49D5-BDB4-27D7AA746E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AF2AA208-A713-47BD-804D-6C475BBA88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E89981AD-9491-4ADD-A461-1B63BC946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9DA-190B-4B07-8A0D-8D4E53849BBF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AEEF2F49-12FE-4586-8785-97F9ABD90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8B34B6B9-1382-47F2-AA1F-87130FC71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87FD4-BACB-4137-B089-23660C29502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61631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26B8E28-25A1-4A77-8967-B42494D67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5705B2D2-3C26-44D3-9D27-70BE49B9D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9DA-190B-4B07-8A0D-8D4E53849BBF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5DE91EFC-E104-4929-8E02-956337DD0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3E4C1AEE-FA7D-4185-8571-BDE73D149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87FD4-BACB-4137-B089-23660C29502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16493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AC36696C-0F65-4BFA-8CDD-9DC33E4F6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9DA-190B-4B07-8A0D-8D4E53849BBF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C4BC8C0-F0BF-40FC-ABBD-E6DF410FF2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6A4BAF8-6647-4263-AEA1-690BD68A3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87FD4-BACB-4137-B089-23660C29502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90642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FE3410F-C6E2-4B56-A8D0-80C667435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995FD14-347A-4940-9D3F-19DCAA0471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35D783E2-00CD-4409-91B1-05BCFD7364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DF8B2425-815C-450E-A3C6-2AABF0AEC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9DA-190B-4B07-8A0D-8D4E53849BBF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B9978D8D-DBF4-403B-AB10-06CEDA789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9EBF80ED-F312-4278-834C-E4B887135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87FD4-BACB-4137-B089-23660C29502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48994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EC8180E-F2B2-48A1-BA04-7B5C6A15B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3726D7EA-8130-4DC5-933B-04F8A088EB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D8BCB035-BF51-4C79-A799-FDD76B585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4B7311B8-3649-4F5A-9752-E58337BEE7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2D9DA-190B-4B07-8A0D-8D4E53849BBF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4EEE33C-FFED-46E2-B2D3-624332674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EC0CF02-1BAA-4899-9CD0-3C16B9905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87FD4-BACB-4137-B089-23660C29502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10513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6B6072CC-95FA-44F9-99D3-3F3F0F6C98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E605BE3-7CB6-4C5C-BC7B-A5332A3436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414C6B3-C967-4C23-A2E2-B918D90E71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B2D9DA-190B-4B07-8A0D-8D4E53849BBF}" type="datetimeFigureOut">
              <a:rPr lang="hr-HR" smtClean="0"/>
              <a:t>8.11.2020.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2DEA766-9896-4C03-B2EC-7DEC5F1B7D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136416B-EBB9-4F4C-918F-D344297FB4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487FD4-BACB-4137-B089-23660C29502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28000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&amp;ehk=a28iPSTMSIH4ZDD8uob4IA&amp;r=0&amp;pid=OfficeInsert"/><Relationship Id="rId2" Type="http://schemas.openxmlformats.org/officeDocument/2006/relationships/image" Target="../media/image1.jpg&amp;ehk=mE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&amp;ehk=I03cvoFtgwLJuFegfHdm7Q&amp;r=0&amp;pid=OfficeInsert"/><Relationship Id="rId13" Type="http://schemas.openxmlformats.org/officeDocument/2006/relationships/hyperlink" Target="http://commons.wikimedia.org/wiki/File:Mummy-MBA_Lyon-IMG_0502.jpg" TargetMode="External"/><Relationship Id="rId18" Type="http://schemas.openxmlformats.org/officeDocument/2006/relationships/hyperlink" Target="https://commons.wikimedia.org/wiki/File:Papyrus_47_Rev_13,16-14.4.jpg" TargetMode="External"/><Relationship Id="rId3" Type="http://schemas.openxmlformats.org/officeDocument/2006/relationships/hyperlink" Target="https://commons.wikimedia.org/wiki/File:Pharaoh.svg" TargetMode="External"/><Relationship Id="rId21" Type="http://schemas.openxmlformats.org/officeDocument/2006/relationships/hyperlink" Target="https://waycoolscience7.wikispaces.com/November+BABM" TargetMode="External"/><Relationship Id="rId7" Type="http://schemas.openxmlformats.org/officeDocument/2006/relationships/hyperlink" Target="http://egypteduc1049.wikispaces.com/Pyramids" TargetMode="External"/><Relationship Id="rId12" Type="http://schemas.openxmlformats.org/officeDocument/2006/relationships/image" Target="../media/image9.jpeg"/><Relationship Id="rId17" Type="http://schemas.microsoft.com/office/2007/relationships/hdphoto" Target="../media/hdphoto1.wdp"/><Relationship Id="rId2" Type="http://schemas.openxmlformats.org/officeDocument/2006/relationships/image" Target="../media/image4.png"/><Relationship Id="rId16" Type="http://schemas.openxmlformats.org/officeDocument/2006/relationships/image" Target="../media/image11.png"/><Relationship Id="rId20" Type="http://schemas.openxmlformats.org/officeDocument/2006/relationships/image" Target="../media/image13.jpg&amp;ehk=NlFHYmOlG9DEpEDXeNwrYA&amp;r=0&amp;pid=OfficeInsert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hyperlink" Target="https://commons.wikimedia.org/wiki/File:Sun_god_Ra.svg" TargetMode="External"/><Relationship Id="rId5" Type="http://schemas.openxmlformats.org/officeDocument/2006/relationships/hyperlink" Target="http://www.claseshistoria.com/bilingue/1eso/egypt/art-architecture-tombs.html" TargetMode="External"/><Relationship Id="rId15" Type="http://schemas.openxmlformats.org/officeDocument/2006/relationships/hyperlink" Target="http://commons.wikimedia.org/wiki/File:Cyperus_papyrus-pjt1.jpg" TargetMode="External"/><Relationship Id="rId10" Type="http://schemas.openxmlformats.org/officeDocument/2006/relationships/image" Target="../media/image8.png"/><Relationship Id="rId19" Type="http://schemas.openxmlformats.org/officeDocument/2006/relationships/image" Target="../media/image12.jpg"/><Relationship Id="rId4" Type="http://schemas.openxmlformats.org/officeDocument/2006/relationships/image" Target="../media/image5.gif&amp;ehk=A438olDyX9MShKsNYDvjaQ&amp;r=0&amp;pid=OfficeInsert"/><Relationship Id="rId9" Type="http://schemas.openxmlformats.org/officeDocument/2006/relationships/hyperlink" Target="http://claudemariottini.com/2014/09/12/visiting-egypt-from-your-home/" TargetMode="External"/><Relationship Id="rId1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hyperlink" Target="https://pixabay.com/en/palm-tree-exotic-vacation-tropical-1297489/" TargetMode="External"/><Relationship Id="rId7" Type="http://schemas.openxmlformats.org/officeDocument/2006/relationships/hyperlink" Target="https://pixabay.com/en/scroll-parchment-document-pergament-152864/" TargetMode="External"/><Relationship Id="rId12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11" Type="http://schemas.openxmlformats.org/officeDocument/2006/relationships/hyperlink" Target="https://morethaneoi.blogspot.com/2012/12/english-through-english.html" TargetMode="External"/><Relationship Id="rId5" Type="http://schemas.openxmlformats.org/officeDocument/2006/relationships/hyperlink" Target="https://pixabay.com/en/eat-food-fruit-nutrition-vitamins-2519956/" TargetMode="External"/><Relationship Id="rId10" Type="http://schemas.openxmlformats.org/officeDocument/2006/relationships/image" Target="../media/image20.jpg"/><Relationship Id="rId4" Type="http://schemas.openxmlformats.org/officeDocument/2006/relationships/image" Target="../media/image17.png"/><Relationship Id="rId9" Type="http://schemas.openxmlformats.org/officeDocument/2006/relationships/hyperlink" Target="http://pngimg.com/download/11009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74D7589-EB7C-4324-B774-BA49C52AE1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b="1" dirty="0" err="1">
                <a:solidFill>
                  <a:schemeClr val="accent2"/>
                </a:solidFill>
              </a:rPr>
              <a:t>Unit</a:t>
            </a:r>
            <a:r>
              <a:rPr lang="hr-HR" b="1" dirty="0">
                <a:solidFill>
                  <a:schemeClr val="accent2"/>
                </a:solidFill>
              </a:rPr>
              <a:t> 3: </a:t>
            </a:r>
            <a:r>
              <a:rPr lang="hr-HR" b="1" dirty="0" err="1">
                <a:solidFill>
                  <a:schemeClr val="accent2"/>
                </a:solidFill>
              </a:rPr>
              <a:t>Tara’s</a:t>
            </a:r>
            <a:r>
              <a:rPr lang="hr-HR" b="1" dirty="0">
                <a:solidFill>
                  <a:schemeClr val="accent2"/>
                </a:solidFill>
              </a:rPr>
              <a:t> </a:t>
            </a:r>
            <a:r>
              <a:rPr lang="hr-HR" b="1" dirty="0" err="1">
                <a:solidFill>
                  <a:schemeClr val="accent2"/>
                </a:solidFill>
              </a:rPr>
              <a:t>birthday</a:t>
            </a:r>
            <a:r>
              <a:rPr lang="hr-HR" b="1" dirty="0">
                <a:solidFill>
                  <a:schemeClr val="accent2"/>
                </a:solidFill>
              </a:rPr>
              <a:t> party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B0A9A77-6F7F-4270-A8E7-1106FB407D3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 err="1">
                <a:solidFill>
                  <a:schemeClr val="accent2"/>
                </a:solidFill>
              </a:rPr>
              <a:t>Dip</a:t>
            </a:r>
            <a:r>
              <a:rPr lang="hr-HR" dirty="0">
                <a:solidFill>
                  <a:schemeClr val="accent2"/>
                </a:solidFill>
              </a:rPr>
              <a:t> </a:t>
            </a:r>
            <a:r>
              <a:rPr lang="hr-HR" dirty="0" err="1">
                <a:solidFill>
                  <a:schemeClr val="accent2"/>
                </a:solidFill>
              </a:rPr>
              <a:t>in</a:t>
            </a:r>
            <a:r>
              <a:rPr lang="hr-HR" dirty="0">
                <a:solidFill>
                  <a:schemeClr val="accent2"/>
                </a:solidFill>
              </a:rPr>
              <a:t> 6, Školska knjiga</a:t>
            </a:r>
          </a:p>
        </p:txBody>
      </p:sp>
    </p:spTree>
    <p:extLst>
      <p:ext uri="{BB962C8B-B14F-4D97-AF65-F5344CB8AC3E}">
        <p14:creationId xmlns:p14="http://schemas.microsoft.com/office/powerpoint/2010/main" val="4065564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D9CE086-6935-4B9F-9099-DB24A6AE6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b="1" dirty="0"/>
              <a:t>Past </a:t>
            </a:r>
            <a:r>
              <a:rPr lang="hr-HR" b="1" dirty="0" err="1"/>
              <a:t>tense</a:t>
            </a:r>
            <a:br>
              <a:rPr lang="hr-HR" dirty="0"/>
            </a:br>
            <a:endParaRPr lang="hr-HR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36BB8EC-EB2B-44E3-98A7-9CD8EEF87C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err="1"/>
              <a:t>Were</a:t>
            </a:r>
            <a:r>
              <a:rPr lang="hr-HR" dirty="0"/>
              <a:t> </a:t>
            </a:r>
            <a:r>
              <a:rPr lang="hr-HR" dirty="0" err="1"/>
              <a:t>were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yesterday</a:t>
            </a:r>
            <a:r>
              <a:rPr lang="hr-HR" dirty="0"/>
              <a:t>?</a:t>
            </a:r>
          </a:p>
          <a:p>
            <a:r>
              <a:rPr lang="hr-HR" dirty="0" err="1"/>
              <a:t>Was</a:t>
            </a:r>
            <a:r>
              <a:rPr lang="hr-HR" dirty="0"/>
              <a:t> </a:t>
            </a:r>
            <a:r>
              <a:rPr lang="hr-HR" dirty="0" err="1"/>
              <a:t>it</a:t>
            </a:r>
            <a:r>
              <a:rPr lang="hr-HR" dirty="0"/>
              <a:t> a </a:t>
            </a:r>
            <a:r>
              <a:rPr lang="hr-HR" dirty="0" err="1"/>
              <a:t>good</a:t>
            </a:r>
            <a:r>
              <a:rPr lang="hr-HR" dirty="0"/>
              <a:t> </a:t>
            </a:r>
            <a:r>
              <a:rPr lang="hr-HR" dirty="0" err="1"/>
              <a:t>day</a:t>
            </a:r>
            <a:r>
              <a:rPr lang="hr-HR" dirty="0"/>
              <a:t>?</a:t>
            </a:r>
          </a:p>
          <a:p>
            <a:r>
              <a:rPr lang="hr-HR" dirty="0" err="1"/>
              <a:t>Were</a:t>
            </a:r>
            <a:r>
              <a:rPr lang="hr-HR" dirty="0"/>
              <a:t>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hr-HR" dirty="0" err="1"/>
              <a:t>parents</a:t>
            </a:r>
            <a:r>
              <a:rPr lang="hr-HR" dirty="0"/>
              <a:t> at home?</a:t>
            </a:r>
          </a:p>
          <a:p>
            <a:endParaRPr lang="hr-HR" dirty="0"/>
          </a:p>
          <a:p>
            <a:pPr marL="0" indent="0">
              <a:buNone/>
            </a:pPr>
            <a:r>
              <a:rPr lang="hr-HR" dirty="0"/>
              <a:t>….</a:t>
            </a:r>
          </a:p>
        </p:txBody>
      </p:sp>
      <p:sp>
        <p:nvSpPr>
          <p:cNvPr id="4" name="Pravokutnik 3">
            <a:extLst>
              <a:ext uri="{FF2B5EF4-FFF2-40B4-BE49-F238E27FC236}">
                <a16:creationId xmlns:a16="http://schemas.microsoft.com/office/drawing/2014/main" id="{46F2535A-D4C4-4CDC-9499-3DB3E160486D}"/>
              </a:ext>
            </a:extLst>
          </p:cNvPr>
          <p:cNvSpPr/>
          <p:nvPr/>
        </p:nvSpPr>
        <p:spPr>
          <a:xfrm>
            <a:off x="904875" y="1825625"/>
            <a:ext cx="10448925" cy="418465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sz="2800" b="1" u="sng" dirty="0"/>
              <a:t>Past </a:t>
            </a:r>
            <a:r>
              <a:rPr lang="hr-HR" sz="2800" b="1" u="sng" dirty="0" err="1"/>
              <a:t>of</a:t>
            </a:r>
            <a:r>
              <a:rPr lang="hr-HR" sz="2800" b="1" u="sng" dirty="0"/>
              <a:t> </a:t>
            </a:r>
            <a:r>
              <a:rPr lang="hr-HR" sz="2800" b="1" i="1" u="sng" dirty="0"/>
              <a:t>to </a:t>
            </a:r>
            <a:r>
              <a:rPr lang="hr-HR" sz="2800" b="1" i="1" u="sng" dirty="0" err="1"/>
              <a:t>be</a:t>
            </a:r>
            <a:endParaRPr lang="hr-HR" sz="2800" b="1" i="1" u="sng" dirty="0"/>
          </a:p>
          <a:p>
            <a:pPr algn="ctr"/>
            <a:endParaRPr lang="hr-HR" i="1" dirty="0"/>
          </a:p>
          <a:p>
            <a:pPr algn="ctr"/>
            <a:endParaRPr lang="hr-HR" i="1" dirty="0"/>
          </a:p>
          <a:p>
            <a:pPr algn="ctr"/>
            <a:r>
              <a:rPr lang="hr-HR" sz="2400" b="1" dirty="0">
                <a:solidFill>
                  <a:schemeClr val="accent2"/>
                </a:solidFill>
              </a:rPr>
              <a:t>WAS / WERE</a:t>
            </a:r>
          </a:p>
          <a:p>
            <a:pPr algn="ctr"/>
            <a:endParaRPr lang="hr-HR" i="1" dirty="0"/>
          </a:p>
          <a:p>
            <a:pPr algn="ctr"/>
            <a:endParaRPr lang="hr-HR" dirty="0"/>
          </a:p>
          <a:p>
            <a:pPr algn="ctr"/>
            <a:r>
              <a:rPr lang="hr-HR" sz="2400" dirty="0"/>
              <a:t>I, He, </a:t>
            </a:r>
            <a:r>
              <a:rPr lang="hr-HR" sz="2400" dirty="0" err="1"/>
              <a:t>she</a:t>
            </a:r>
            <a:r>
              <a:rPr lang="hr-HR" sz="2400" dirty="0"/>
              <a:t>, </a:t>
            </a:r>
            <a:r>
              <a:rPr lang="hr-HR" sz="2400" dirty="0" err="1"/>
              <a:t>it</a:t>
            </a:r>
            <a:r>
              <a:rPr lang="hr-HR" sz="2400" dirty="0"/>
              <a:t> </a:t>
            </a:r>
            <a:r>
              <a:rPr lang="hr-HR" sz="2400" b="1" dirty="0" err="1">
                <a:solidFill>
                  <a:schemeClr val="accent2"/>
                </a:solidFill>
              </a:rPr>
              <a:t>was</a:t>
            </a:r>
            <a:r>
              <a:rPr lang="hr-HR" sz="2400" b="1" dirty="0">
                <a:solidFill>
                  <a:schemeClr val="accent2"/>
                </a:solidFill>
              </a:rPr>
              <a:t> / </a:t>
            </a:r>
            <a:r>
              <a:rPr lang="hr-HR" sz="2400" b="1" dirty="0" err="1">
                <a:solidFill>
                  <a:schemeClr val="accent2"/>
                </a:solidFill>
              </a:rPr>
              <a:t>wasn</a:t>
            </a:r>
            <a:r>
              <a:rPr lang="hr-HR" sz="2400" b="1" dirty="0">
                <a:solidFill>
                  <a:schemeClr val="accent2"/>
                </a:solidFill>
              </a:rPr>
              <a:t>’t</a:t>
            </a:r>
          </a:p>
          <a:p>
            <a:pPr algn="ctr"/>
            <a:r>
              <a:rPr lang="hr-HR" sz="2400" dirty="0" err="1">
                <a:solidFill>
                  <a:schemeClr val="tx1"/>
                </a:solidFill>
              </a:rPr>
              <a:t>We</a:t>
            </a:r>
            <a:r>
              <a:rPr lang="hr-HR" sz="2400" dirty="0">
                <a:solidFill>
                  <a:schemeClr val="tx1"/>
                </a:solidFill>
              </a:rPr>
              <a:t>, </a:t>
            </a:r>
            <a:r>
              <a:rPr lang="hr-HR" sz="2400" dirty="0" err="1">
                <a:solidFill>
                  <a:schemeClr val="tx1"/>
                </a:solidFill>
              </a:rPr>
              <a:t>you</a:t>
            </a:r>
            <a:r>
              <a:rPr lang="hr-HR" sz="2400" dirty="0">
                <a:solidFill>
                  <a:schemeClr val="tx1"/>
                </a:solidFill>
              </a:rPr>
              <a:t>, </a:t>
            </a:r>
            <a:r>
              <a:rPr lang="hr-HR" sz="2400" dirty="0" err="1">
                <a:solidFill>
                  <a:schemeClr val="tx1"/>
                </a:solidFill>
              </a:rPr>
              <a:t>they</a:t>
            </a:r>
            <a:r>
              <a:rPr lang="hr-HR" sz="2400" dirty="0">
                <a:solidFill>
                  <a:schemeClr val="tx1"/>
                </a:solidFill>
              </a:rPr>
              <a:t> </a:t>
            </a:r>
            <a:r>
              <a:rPr lang="hr-HR" sz="2400" b="1" dirty="0" err="1">
                <a:solidFill>
                  <a:schemeClr val="accent2"/>
                </a:solidFill>
              </a:rPr>
              <a:t>were</a:t>
            </a:r>
            <a:r>
              <a:rPr lang="hr-HR" sz="2400" b="1" dirty="0">
                <a:solidFill>
                  <a:schemeClr val="accent2"/>
                </a:solidFill>
              </a:rPr>
              <a:t> / </a:t>
            </a:r>
            <a:r>
              <a:rPr lang="hr-HR" sz="2400" b="1" dirty="0" err="1">
                <a:solidFill>
                  <a:schemeClr val="accent2"/>
                </a:solidFill>
              </a:rPr>
              <a:t>weren</a:t>
            </a:r>
            <a:r>
              <a:rPr lang="hr-HR" sz="2400" b="1" dirty="0">
                <a:solidFill>
                  <a:schemeClr val="accent2"/>
                </a:solidFill>
              </a:rPr>
              <a:t>’t</a:t>
            </a:r>
          </a:p>
          <a:p>
            <a:pPr algn="ctr"/>
            <a:endParaRPr lang="hr-HR" sz="2400" b="1" dirty="0">
              <a:solidFill>
                <a:schemeClr val="accent2"/>
              </a:solidFill>
            </a:endParaRPr>
          </a:p>
          <a:p>
            <a:pPr algn="ctr"/>
            <a:r>
              <a:rPr lang="hr-HR" sz="2400" b="1" dirty="0" err="1">
                <a:solidFill>
                  <a:schemeClr val="accent2"/>
                </a:solidFill>
              </a:rPr>
              <a:t>Was</a:t>
            </a:r>
            <a:r>
              <a:rPr lang="hr-HR" sz="2400" b="1" dirty="0">
                <a:solidFill>
                  <a:schemeClr val="accent2"/>
                </a:solidFill>
              </a:rPr>
              <a:t> </a:t>
            </a:r>
            <a:r>
              <a:rPr lang="hr-HR" sz="2400" dirty="0" err="1">
                <a:solidFill>
                  <a:schemeClr val="tx1"/>
                </a:solidFill>
              </a:rPr>
              <a:t>she</a:t>
            </a:r>
            <a:r>
              <a:rPr lang="hr-HR" sz="2400" dirty="0">
                <a:solidFill>
                  <a:schemeClr val="tx1"/>
                </a:solidFill>
              </a:rPr>
              <a:t>…? – </a:t>
            </a:r>
            <a:r>
              <a:rPr lang="hr-HR" sz="2400" dirty="0" err="1">
                <a:solidFill>
                  <a:schemeClr val="tx1"/>
                </a:solidFill>
              </a:rPr>
              <a:t>Yes</a:t>
            </a:r>
            <a:r>
              <a:rPr lang="hr-HR" sz="2400" dirty="0">
                <a:solidFill>
                  <a:schemeClr val="tx1"/>
                </a:solidFill>
              </a:rPr>
              <a:t>, </a:t>
            </a:r>
            <a:r>
              <a:rPr lang="hr-HR" sz="2400" dirty="0" err="1">
                <a:solidFill>
                  <a:schemeClr val="tx1"/>
                </a:solidFill>
              </a:rPr>
              <a:t>she</a:t>
            </a:r>
            <a:r>
              <a:rPr lang="hr-HR" sz="2400" dirty="0">
                <a:solidFill>
                  <a:schemeClr val="tx1"/>
                </a:solidFill>
              </a:rPr>
              <a:t> </a:t>
            </a:r>
            <a:r>
              <a:rPr lang="hr-HR" sz="2400" b="1" dirty="0" err="1">
                <a:solidFill>
                  <a:schemeClr val="accent2"/>
                </a:solidFill>
              </a:rPr>
              <a:t>was</a:t>
            </a:r>
            <a:r>
              <a:rPr lang="hr-HR" sz="2400" b="1" dirty="0">
                <a:solidFill>
                  <a:schemeClr val="accent2"/>
                </a:solidFill>
              </a:rPr>
              <a:t>. // </a:t>
            </a:r>
            <a:r>
              <a:rPr lang="hr-HR" sz="2400" dirty="0">
                <a:solidFill>
                  <a:schemeClr val="tx1"/>
                </a:solidFill>
              </a:rPr>
              <a:t>No, </a:t>
            </a:r>
            <a:r>
              <a:rPr lang="hr-HR" sz="2400" dirty="0" err="1">
                <a:solidFill>
                  <a:schemeClr val="tx1"/>
                </a:solidFill>
              </a:rPr>
              <a:t>she</a:t>
            </a:r>
            <a:r>
              <a:rPr lang="hr-HR" sz="2400" dirty="0">
                <a:solidFill>
                  <a:schemeClr val="tx1"/>
                </a:solidFill>
              </a:rPr>
              <a:t> </a:t>
            </a:r>
            <a:r>
              <a:rPr lang="hr-HR" sz="2400" b="1" dirty="0" err="1">
                <a:solidFill>
                  <a:schemeClr val="accent2"/>
                </a:solidFill>
              </a:rPr>
              <a:t>wasn’t</a:t>
            </a:r>
            <a:r>
              <a:rPr lang="hr-HR" sz="2400" b="1" dirty="0">
                <a:solidFill>
                  <a:schemeClr val="accent2"/>
                </a:solidFill>
              </a:rPr>
              <a:t>.</a:t>
            </a:r>
          </a:p>
          <a:p>
            <a:pPr algn="ctr"/>
            <a:r>
              <a:rPr lang="hr-HR" sz="2400" b="1" dirty="0" err="1">
                <a:solidFill>
                  <a:schemeClr val="accent2"/>
                </a:solidFill>
              </a:rPr>
              <a:t>Were</a:t>
            </a:r>
            <a:r>
              <a:rPr lang="hr-HR" sz="2400" b="1" dirty="0">
                <a:solidFill>
                  <a:schemeClr val="accent2"/>
                </a:solidFill>
              </a:rPr>
              <a:t> </a:t>
            </a:r>
            <a:r>
              <a:rPr lang="hr-HR" sz="2400" dirty="0" err="1">
                <a:solidFill>
                  <a:schemeClr val="tx1"/>
                </a:solidFill>
              </a:rPr>
              <a:t>they</a:t>
            </a:r>
            <a:r>
              <a:rPr lang="hr-HR" sz="2400" dirty="0">
                <a:solidFill>
                  <a:schemeClr val="tx1"/>
                </a:solidFill>
              </a:rPr>
              <a:t> …? – </a:t>
            </a:r>
            <a:r>
              <a:rPr lang="hr-HR" sz="2400" dirty="0" err="1">
                <a:solidFill>
                  <a:schemeClr val="tx1"/>
                </a:solidFill>
              </a:rPr>
              <a:t>Yes</a:t>
            </a:r>
            <a:r>
              <a:rPr lang="hr-HR" sz="2400" dirty="0">
                <a:solidFill>
                  <a:schemeClr val="tx1"/>
                </a:solidFill>
              </a:rPr>
              <a:t>, </a:t>
            </a:r>
            <a:r>
              <a:rPr lang="hr-HR" sz="2400" dirty="0" err="1">
                <a:solidFill>
                  <a:schemeClr val="tx1"/>
                </a:solidFill>
              </a:rPr>
              <a:t>they</a:t>
            </a:r>
            <a:r>
              <a:rPr lang="hr-HR" sz="2400" dirty="0">
                <a:solidFill>
                  <a:schemeClr val="tx1"/>
                </a:solidFill>
              </a:rPr>
              <a:t> </a:t>
            </a:r>
            <a:r>
              <a:rPr lang="hr-HR" sz="2400" b="1" dirty="0" err="1">
                <a:solidFill>
                  <a:schemeClr val="accent2"/>
                </a:solidFill>
              </a:rPr>
              <a:t>were</a:t>
            </a:r>
            <a:r>
              <a:rPr lang="hr-HR" sz="2400" b="1" dirty="0">
                <a:solidFill>
                  <a:schemeClr val="accent2"/>
                </a:solidFill>
              </a:rPr>
              <a:t>. // </a:t>
            </a:r>
            <a:r>
              <a:rPr lang="hr-HR" sz="2400" dirty="0">
                <a:solidFill>
                  <a:schemeClr val="tx1"/>
                </a:solidFill>
              </a:rPr>
              <a:t>No, </a:t>
            </a:r>
            <a:r>
              <a:rPr lang="hr-HR" sz="2400" dirty="0" err="1">
                <a:solidFill>
                  <a:schemeClr val="tx1"/>
                </a:solidFill>
              </a:rPr>
              <a:t>they</a:t>
            </a:r>
            <a:r>
              <a:rPr lang="hr-HR" sz="2400" dirty="0">
                <a:solidFill>
                  <a:schemeClr val="tx1"/>
                </a:solidFill>
              </a:rPr>
              <a:t> </a:t>
            </a:r>
            <a:r>
              <a:rPr lang="hr-HR" sz="2400" b="1" dirty="0" err="1">
                <a:solidFill>
                  <a:schemeClr val="accent2"/>
                </a:solidFill>
              </a:rPr>
              <a:t>weren’t</a:t>
            </a:r>
            <a:r>
              <a:rPr lang="hr-HR" b="1" dirty="0">
                <a:solidFill>
                  <a:schemeClr val="accent2"/>
                </a:solidFill>
              </a:rPr>
              <a:t>.</a:t>
            </a:r>
          </a:p>
          <a:p>
            <a:pPr algn="ctr"/>
            <a:endParaRPr lang="hr-HR" b="1" dirty="0">
              <a:solidFill>
                <a:schemeClr val="accent2"/>
              </a:solidFill>
            </a:endParaRPr>
          </a:p>
          <a:p>
            <a:pPr algn="ctr"/>
            <a:r>
              <a:rPr lang="hr-HR" sz="2400" b="1" dirty="0" err="1">
                <a:solidFill>
                  <a:schemeClr val="accent2"/>
                </a:solidFill>
              </a:rPr>
              <a:t>Were</a:t>
            </a:r>
            <a:r>
              <a:rPr lang="hr-HR" sz="2400" b="1" dirty="0">
                <a:solidFill>
                  <a:schemeClr val="accent2"/>
                </a:solidFill>
              </a:rPr>
              <a:t> </a:t>
            </a:r>
            <a:r>
              <a:rPr lang="hr-HR" sz="2400" dirty="0" err="1">
                <a:solidFill>
                  <a:schemeClr val="tx1"/>
                </a:solidFill>
              </a:rPr>
              <a:t>you</a:t>
            </a:r>
            <a:r>
              <a:rPr lang="hr-HR" sz="2400" dirty="0">
                <a:solidFill>
                  <a:schemeClr val="tx1"/>
                </a:solidFill>
              </a:rPr>
              <a:t> … ? – </a:t>
            </a:r>
            <a:r>
              <a:rPr lang="hr-HR" sz="2400" dirty="0" err="1">
                <a:solidFill>
                  <a:schemeClr val="tx1"/>
                </a:solidFill>
              </a:rPr>
              <a:t>Yes</a:t>
            </a:r>
            <a:r>
              <a:rPr lang="hr-HR" sz="2400" dirty="0">
                <a:solidFill>
                  <a:schemeClr val="tx1"/>
                </a:solidFill>
              </a:rPr>
              <a:t>, I </a:t>
            </a:r>
            <a:r>
              <a:rPr lang="hr-HR" sz="2400" b="1" dirty="0" err="1">
                <a:solidFill>
                  <a:schemeClr val="accent2"/>
                </a:solidFill>
              </a:rPr>
              <a:t>was</a:t>
            </a:r>
            <a:r>
              <a:rPr lang="hr-HR" sz="2400" b="1" dirty="0">
                <a:solidFill>
                  <a:schemeClr val="accent2"/>
                </a:solidFill>
              </a:rPr>
              <a:t>. // </a:t>
            </a:r>
            <a:r>
              <a:rPr lang="hr-HR" sz="2400" dirty="0">
                <a:solidFill>
                  <a:schemeClr val="tx1"/>
                </a:solidFill>
              </a:rPr>
              <a:t>No I </a:t>
            </a:r>
            <a:r>
              <a:rPr lang="hr-HR" sz="2400" b="1" dirty="0" err="1">
                <a:solidFill>
                  <a:schemeClr val="accent2"/>
                </a:solidFill>
              </a:rPr>
              <a:t>wasn’t</a:t>
            </a:r>
            <a:r>
              <a:rPr lang="hr-HR" sz="2400" b="1" dirty="0">
                <a:solidFill>
                  <a:schemeClr val="accent2"/>
                </a:solidFill>
              </a:rPr>
              <a:t>.</a:t>
            </a:r>
          </a:p>
          <a:p>
            <a:pPr algn="ctr"/>
            <a:endParaRPr lang="hr-HR" b="1" dirty="0">
              <a:solidFill>
                <a:schemeClr val="accent2"/>
              </a:solidFill>
            </a:endParaRPr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E76B3946-D7F9-4629-B65F-20FF4ACCEEA6}"/>
              </a:ext>
            </a:extLst>
          </p:cNvPr>
          <p:cNvSpPr/>
          <p:nvPr/>
        </p:nvSpPr>
        <p:spPr>
          <a:xfrm>
            <a:off x="9144000" y="1285875"/>
            <a:ext cx="2057400" cy="73342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err="1"/>
              <a:t>Book</a:t>
            </a:r>
            <a:r>
              <a:rPr lang="hr-HR" dirty="0"/>
              <a:t>, </a:t>
            </a:r>
            <a:r>
              <a:rPr lang="hr-HR" dirty="0" err="1"/>
              <a:t>pg</a:t>
            </a:r>
            <a:r>
              <a:rPr lang="hr-HR" dirty="0"/>
              <a:t> 54 / A</a:t>
            </a:r>
          </a:p>
        </p:txBody>
      </p:sp>
    </p:spTree>
    <p:extLst>
      <p:ext uri="{BB962C8B-B14F-4D97-AF65-F5344CB8AC3E}">
        <p14:creationId xmlns:p14="http://schemas.microsoft.com/office/powerpoint/2010/main" val="338247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lika 6" descr="Slika na kojoj se prikazuje tekst, karta&#10;&#10;Opis je generiran uz vrlo visoku pouzdanost">
            <a:extLst>
              <a:ext uri="{FF2B5EF4-FFF2-40B4-BE49-F238E27FC236}">
                <a16:creationId xmlns:a16="http://schemas.microsoft.com/office/drawing/2014/main" id="{FA003773-55A6-4B1D-B9E7-35C81664392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3" b="25437"/>
          <a:stretch/>
        </p:blipFill>
        <p:spPr>
          <a:xfrm>
            <a:off x="321628" y="320511"/>
            <a:ext cx="3794760" cy="3930978"/>
          </a:xfrm>
          <a:prstGeom prst="rect">
            <a:avLst/>
          </a:prstGeom>
        </p:spPr>
      </p:pic>
      <p:pic>
        <p:nvPicPr>
          <p:cNvPr id="5" name="Slika 4" descr="Slika na kojoj se prikazuje nebo, zid, na otvorenom, planina&#10;&#10;Opis je generiran uz vrlo visoku pouzdanost">
            <a:extLst>
              <a:ext uri="{FF2B5EF4-FFF2-40B4-BE49-F238E27FC236}">
                <a16:creationId xmlns:a16="http://schemas.microsoft.com/office/drawing/2014/main" id="{47ED7A58-8752-4930-AF09-2F50F40368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" r="13309" b="-4"/>
          <a:stretch/>
        </p:blipFill>
        <p:spPr>
          <a:xfrm>
            <a:off x="4198385" y="320511"/>
            <a:ext cx="3794760" cy="3930978"/>
          </a:xfrm>
          <a:prstGeom prst="rect">
            <a:avLst/>
          </a:prstGeom>
        </p:spPr>
      </p:pic>
      <p:pic>
        <p:nvPicPr>
          <p:cNvPr id="9" name="Slika 8" descr="Slika na kojoj se prikazuje tekst, knjiga&#10;&#10;Opis je generiran uz visoku pouzdanost">
            <a:extLst>
              <a:ext uri="{FF2B5EF4-FFF2-40B4-BE49-F238E27FC236}">
                <a16:creationId xmlns:a16="http://schemas.microsoft.com/office/drawing/2014/main" id="{08DCFEBC-0043-4F01-8A13-866B57E5BF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3" r="17784" b="-2"/>
          <a:stretch/>
        </p:blipFill>
        <p:spPr>
          <a:xfrm>
            <a:off x="8075142" y="320511"/>
            <a:ext cx="3794760" cy="3930978"/>
          </a:xfrm>
          <a:prstGeom prst="rect">
            <a:avLst/>
          </a:pr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6AA91021-7DCE-459F-8240-B03C511837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2996" y="4571216"/>
            <a:ext cx="10906008" cy="1115415"/>
          </a:xfrm>
        </p:spPr>
        <p:txBody>
          <a:bodyPr>
            <a:normAutofit/>
          </a:bodyPr>
          <a:lstStyle/>
          <a:p>
            <a:r>
              <a:rPr lang="hr-HR" dirty="0" err="1"/>
              <a:t>Ancient</a:t>
            </a:r>
            <a:r>
              <a:rPr lang="hr-HR" dirty="0"/>
              <a:t> </a:t>
            </a:r>
            <a:r>
              <a:rPr lang="hr-HR" dirty="0" err="1"/>
              <a:t>Egypt</a:t>
            </a:r>
            <a:endParaRPr lang="hr-HR" dirty="0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5DC83F5-AD0A-4143-861F-AF6901256D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2996" y="5859140"/>
            <a:ext cx="10906008" cy="497210"/>
          </a:xfrm>
        </p:spPr>
        <p:txBody>
          <a:bodyPr>
            <a:normAutofit/>
          </a:bodyPr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8506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ravokutnik 39">
            <a:extLst>
              <a:ext uri="{FF2B5EF4-FFF2-40B4-BE49-F238E27FC236}">
                <a16:creationId xmlns:a16="http://schemas.microsoft.com/office/drawing/2014/main" id="{A69E1CE9-5413-4268-8049-A013771BE268}"/>
              </a:ext>
            </a:extLst>
          </p:cNvPr>
          <p:cNvSpPr/>
          <p:nvPr/>
        </p:nvSpPr>
        <p:spPr>
          <a:xfrm>
            <a:off x="6285294" y="4720723"/>
            <a:ext cx="1624878" cy="21263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9" name="Pravokutnik 38">
            <a:extLst>
              <a:ext uri="{FF2B5EF4-FFF2-40B4-BE49-F238E27FC236}">
                <a16:creationId xmlns:a16="http://schemas.microsoft.com/office/drawing/2014/main" id="{DBD3DD00-9229-420C-9D2A-913DB6F7CCEF}"/>
              </a:ext>
            </a:extLst>
          </p:cNvPr>
          <p:cNvSpPr/>
          <p:nvPr/>
        </p:nvSpPr>
        <p:spPr>
          <a:xfrm>
            <a:off x="751883" y="4450584"/>
            <a:ext cx="3425158" cy="23383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8" name="Pravokutnik 37">
            <a:extLst>
              <a:ext uri="{FF2B5EF4-FFF2-40B4-BE49-F238E27FC236}">
                <a16:creationId xmlns:a16="http://schemas.microsoft.com/office/drawing/2014/main" id="{102FDEF4-FAE6-4A65-9D24-431ECA393D5D}"/>
              </a:ext>
            </a:extLst>
          </p:cNvPr>
          <p:cNvSpPr/>
          <p:nvPr/>
        </p:nvSpPr>
        <p:spPr>
          <a:xfrm>
            <a:off x="9877637" y="3004832"/>
            <a:ext cx="2066713" cy="299536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7" name="Pravokutnik 36">
            <a:extLst>
              <a:ext uri="{FF2B5EF4-FFF2-40B4-BE49-F238E27FC236}">
                <a16:creationId xmlns:a16="http://schemas.microsoft.com/office/drawing/2014/main" id="{92C359A5-FDD4-4D00-8B74-E1C36AEF22C1}"/>
              </a:ext>
            </a:extLst>
          </p:cNvPr>
          <p:cNvSpPr/>
          <p:nvPr/>
        </p:nvSpPr>
        <p:spPr>
          <a:xfrm>
            <a:off x="7891009" y="2923624"/>
            <a:ext cx="1691141" cy="269612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6" name="Pravokutnik 35">
            <a:extLst>
              <a:ext uri="{FF2B5EF4-FFF2-40B4-BE49-F238E27FC236}">
                <a16:creationId xmlns:a16="http://schemas.microsoft.com/office/drawing/2014/main" id="{E2E65E23-B5C3-4616-942F-B06473F34072}"/>
              </a:ext>
            </a:extLst>
          </p:cNvPr>
          <p:cNvSpPr/>
          <p:nvPr/>
        </p:nvSpPr>
        <p:spPr>
          <a:xfrm>
            <a:off x="4407965" y="2404953"/>
            <a:ext cx="2473394" cy="260942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5" name="Pravokutnik 34">
            <a:extLst>
              <a:ext uri="{FF2B5EF4-FFF2-40B4-BE49-F238E27FC236}">
                <a16:creationId xmlns:a16="http://schemas.microsoft.com/office/drawing/2014/main" id="{160F430C-3EBC-4BFD-B5F7-2736969A1C21}"/>
              </a:ext>
            </a:extLst>
          </p:cNvPr>
          <p:cNvSpPr/>
          <p:nvPr/>
        </p:nvSpPr>
        <p:spPr>
          <a:xfrm>
            <a:off x="5891084" y="237023"/>
            <a:ext cx="5862766" cy="214312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3" name="Pravokutnik 32">
            <a:extLst>
              <a:ext uri="{FF2B5EF4-FFF2-40B4-BE49-F238E27FC236}">
                <a16:creationId xmlns:a16="http://schemas.microsoft.com/office/drawing/2014/main" id="{6C14EFAE-E0DB-43CD-A2B1-AFE5651F4B54}"/>
              </a:ext>
            </a:extLst>
          </p:cNvPr>
          <p:cNvSpPr/>
          <p:nvPr/>
        </p:nvSpPr>
        <p:spPr>
          <a:xfrm>
            <a:off x="693427" y="1324401"/>
            <a:ext cx="3464410" cy="310057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6FD4EFF4-8BCD-4182-91F9-A5125BBFB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973" y="251213"/>
            <a:ext cx="10515600" cy="1325563"/>
          </a:xfrm>
        </p:spPr>
        <p:txBody>
          <a:bodyPr/>
          <a:lstStyle/>
          <a:p>
            <a:r>
              <a:rPr lang="hr-HR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Ancient</a:t>
            </a:r>
            <a:r>
              <a:rPr lang="hr-HR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hr-HR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Egypt</a:t>
            </a:r>
            <a:r>
              <a:rPr lang="hr-HR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</a:p>
        </p:txBody>
      </p:sp>
      <p:pic>
        <p:nvPicPr>
          <p:cNvPr id="5" name="Rezervirano mjesto sadržaja 4">
            <a:extLst>
              <a:ext uri="{FF2B5EF4-FFF2-40B4-BE49-F238E27FC236}">
                <a16:creationId xmlns:a16="http://schemas.microsoft.com/office/drawing/2014/main" id="{C7FFE395-41D7-4048-89C1-8C414C7BE3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38200" y="1482725"/>
            <a:ext cx="1496702" cy="2908202"/>
          </a:xfr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E182F75A-808B-4C06-8BB2-88482AA71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2460471" y="1525107"/>
            <a:ext cx="1496702" cy="1903893"/>
          </a:xfrm>
          <a:prstGeom prst="rect">
            <a:avLst/>
          </a:prstGeom>
        </p:spPr>
      </p:pic>
      <p:pic>
        <p:nvPicPr>
          <p:cNvPr id="11" name="Slika 10" descr="Slika na kojoj se prikazuje na otvorenom, priroda, nebo, tlo&#10;&#10;Opis je generiran uz vrlo visoku pouzdanost">
            <a:extLst>
              <a:ext uri="{FF2B5EF4-FFF2-40B4-BE49-F238E27FC236}">
                <a16:creationId xmlns:a16="http://schemas.microsoft.com/office/drawing/2014/main" id="{54BD5764-FA93-44E5-A2EE-B1A73A0FA36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6061189" y="392146"/>
            <a:ext cx="2569847" cy="1864510"/>
          </a:xfrm>
          <a:prstGeom prst="rect">
            <a:avLst/>
          </a:prstGeom>
        </p:spPr>
      </p:pic>
      <p:pic>
        <p:nvPicPr>
          <p:cNvPr id="14" name="Slika 13" descr="Slika na kojoj se prikazuje na otvorenom, nebo, zgrada, stijena&#10;&#10;Opis je generiran uz vrlo visoku pouzdanost">
            <a:extLst>
              <a:ext uri="{FF2B5EF4-FFF2-40B4-BE49-F238E27FC236}">
                <a16:creationId xmlns:a16="http://schemas.microsoft.com/office/drawing/2014/main" id="{E9885257-AB81-4F86-9F21-DC46582D48B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8798391" y="436161"/>
            <a:ext cx="2743200" cy="1828800"/>
          </a:xfrm>
          <a:prstGeom prst="rect">
            <a:avLst/>
          </a:prstGeom>
        </p:spPr>
      </p:pic>
      <p:pic>
        <p:nvPicPr>
          <p:cNvPr id="17" name="Slika 16">
            <a:extLst>
              <a:ext uri="{FF2B5EF4-FFF2-40B4-BE49-F238E27FC236}">
                <a16:creationId xmlns:a16="http://schemas.microsoft.com/office/drawing/2014/main" id="{2FED0545-146F-4677-AFB9-E951E4B2FA3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 flipH="1">
            <a:off x="8144674" y="3037247"/>
            <a:ext cx="1183809" cy="2468880"/>
          </a:xfrm>
          <a:prstGeom prst="rect">
            <a:avLst/>
          </a:prstGeom>
        </p:spPr>
      </p:pic>
      <p:pic>
        <p:nvPicPr>
          <p:cNvPr id="20" name="Slika 19" descr="Slika na kojoj se prikazuje sarkofag&#10;&#10;Opis je generiran uz vrlo visoku pouzdanost">
            <a:extLst>
              <a:ext uri="{FF2B5EF4-FFF2-40B4-BE49-F238E27FC236}">
                <a16:creationId xmlns:a16="http://schemas.microsoft.com/office/drawing/2014/main" id="{B214D134-3AC1-4177-A69E-061C6A4C4A0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9972886" y="3095356"/>
            <a:ext cx="1876213" cy="2814320"/>
          </a:xfrm>
          <a:prstGeom prst="rect">
            <a:avLst/>
          </a:prstGeom>
        </p:spPr>
      </p:pic>
      <p:pic>
        <p:nvPicPr>
          <p:cNvPr id="26" name="Slika 25" descr="Slika na kojoj se prikazuje biljka&#10;&#10;Opis je generiran uz vrlo visoku pouzdanost">
            <a:extLst>
              <a:ext uri="{FF2B5EF4-FFF2-40B4-BE49-F238E27FC236}">
                <a16:creationId xmlns:a16="http://schemas.microsoft.com/office/drawing/2014/main" id="{A00E37A2-2CDE-4C74-B2AB-61BAF32F04DC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5"/>
              </a:ext>
            </a:extLst>
          </a:blip>
          <a:stretch>
            <a:fillRect/>
          </a:stretch>
        </p:blipFill>
        <p:spPr>
          <a:xfrm>
            <a:off x="838200" y="4601065"/>
            <a:ext cx="2998699" cy="1986151"/>
          </a:xfrm>
          <a:prstGeom prst="rect">
            <a:avLst/>
          </a:prstGeom>
        </p:spPr>
      </p:pic>
      <p:pic>
        <p:nvPicPr>
          <p:cNvPr id="23" name="Slika 22">
            <a:extLst>
              <a:ext uri="{FF2B5EF4-FFF2-40B4-BE49-F238E27FC236}">
                <a16:creationId xmlns:a16="http://schemas.microsoft.com/office/drawing/2014/main" id="{8207CA48-5FA0-4535-8945-977DE37C7C13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8"/>
              </a:ext>
            </a:extLst>
          </a:blip>
          <a:stretch>
            <a:fillRect/>
          </a:stretch>
        </p:blipFill>
        <p:spPr>
          <a:xfrm>
            <a:off x="2398976" y="4424974"/>
            <a:ext cx="1778065" cy="2338331"/>
          </a:xfrm>
          <a:prstGeom prst="rect">
            <a:avLst/>
          </a:prstGeom>
        </p:spPr>
      </p:pic>
      <p:pic>
        <p:nvPicPr>
          <p:cNvPr id="29" name="Slika 28" descr="Slika na kojoj se prikazuje na zatvorenom, zid&#10;&#10;Opis je generiran uz visoku pouzdanost">
            <a:extLst>
              <a:ext uri="{FF2B5EF4-FFF2-40B4-BE49-F238E27FC236}">
                <a16:creationId xmlns:a16="http://schemas.microsoft.com/office/drawing/2014/main" id="{0DA767CB-CA52-4702-B343-D4CEF803135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100" y="2577598"/>
            <a:ext cx="2143125" cy="2143125"/>
          </a:xfrm>
          <a:prstGeom prst="rect">
            <a:avLst/>
          </a:prstGeom>
        </p:spPr>
      </p:pic>
      <p:pic>
        <p:nvPicPr>
          <p:cNvPr id="31" name="Slika 30">
            <a:extLst>
              <a:ext uri="{FF2B5EF4-FFF2-40B4-BE49-F238E27FC236}">
                <a16:creationId xmlns:a16="http://schemas.microsoft.com/office/drawing/2014/main" id="{68FF0BBA-210B-46AF-85C6-7FCE59CCD3A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1"/>
              </a:ext>
            </a:extLst>
          </a:blip>
          <a:stretch>
            <a:fillRect/>
          </a:stretch>
        </p:blipFill>
        <p:spPr>
          <a:xfrm>
            <a:off x="6440810" y="4912925"/>
            <a:ext cx="1342945" cy="1641377"/>
          </a:xfrm>
          <a:prstGeom prst="rect">
            <a:avLst/>
          </a:prstGeom>
        </p:spPr>
      </p:pic>
      <p:sp>
        <p:nvSpPr>
          <p:cNvPr id="41" name="Pravokutnik 40">
            <a:extLst>
              <a:ext uri="{FF2B5EF4-FFF2-40B4-BE49-F238E27FC236}">
                <a16:creationId xmlns:a16="http://schemas.microsoft.com/office/drawing/2014/main" id="{F30DD558-4544-421B-BF8A-A49C6BF0D931}"/>
              </a:ext>
            </a:extLst>
          </p:cNvPr>
          <p:cNvSpPr/>
          <p:nvPr/>
        </p:nvSpPr>
        <p:spPr>
          <a:xfrm>
            <a:off x="1062804" y="3004832"/>
            <a:ext cx="2774095" cy="44977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dirty="0"/>
              <a:t>THE PHARAOAH</a:t>
            </a:r>
          </a:p>
        </p:txBody>
      </p:sp>
      <p:sp>
        <p:nvSpPr>
          <p:cNvPr id="42" name="Pravokutnik 41">
            <a:extLst>
              <a:ext uri="{FF2B5EF4-FFF2-40B4-BE49-F238E27FC236}">
                <a16:creationId xmlns:a16="http://schemas.microsoft.com/office/drawing/2014/main" id="{4F27B61A-8C1B-4306-994A-CBAFF45F2AC9}"/>
              </a:ext>
            </a:extLst>
          </p:cNvPr>
          <p:cNvSpPr/>
          <p:nvPr/>
        </p:nvSpPr>
        <p:spPr>
          <a:xfrm>
            <a:off x="5936332" y="1596574"/>
            <a:ext cx="2774095" cy="44977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dirty="0"/>
              <a:t>THE PYRAMIDS</a:t>
            </a:r>
          </a:p>
        </p:txBody>
      </p:sp>
      <p:sp>
        <p:nvSpPr>
          <p:cNvPr id="43" name="Pravokutnik 42">
            <a:extLst>
              <a:ext uri="{FF2B5EF4-FFF2-40B4-BE49-F238E27FC236}">
                <a16:creationId xmlns:a16="http://schemas.microsoft.com/office/drawing/2014/main" id="{04FCF167-A4C5-4B4F-8E3B-F133FADCEDCA}"/>
              </a:ext>
            </a:extLst>
          </p:cNvPr>
          <p:cNvSpPr/>
          <p:nvPr/>
        </p:nvSpPr>
        <p:spPr>
          <a:xfrm>
            <a:off x="8798391" y="1854562"/>
            <a:ext cx="2955459" cy="44977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dirty="0"/>
              <a:t>THE GREAT PYRAMID AT GIZA</a:t>
            </a:r>
          </a:p>
        </p:txBody>
      </p:sp>
      <p:sp>
        <p:nvSpPr>
          <p:cNvPr id="44" name="Pravokutnik 43">
            <a:extLst>
              <a:ext uri="{FF2B5EF4-FFF2-40B4-BE49-F238E27FC236}">
                <a16:creationId xmlns:a16="http://schemas.microsoft.com/office/drawing/2014/main" id="{F35F896C-7F8A-4596-8DEA-1E0F4DE0B439}"/>
              </a:ext>
            </a:extLst>
          </p:cNvPr>
          <p:cNvSpPr/>
          <p:nvPr/>
        </p:nvSpPr>
        <p:spPr>
          <a:xfrm>
            <a:off x="885511" y="5684787"/>
            <a:ext cx="2774095" cy="44977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dirty="0"/>
              <a:t>PAPYRUS</a:t>
            </a:r>
          </a:p>
        </p:txBody>
      </p:sp>
      <p:sp>
        <p:nvSpPr>
          <p:cNvPr id="45" name="Pravokutnik 44">
            <a:extLst>
              <a:ext uri="{FF2B5EF4-FFF2-40B4-BE49-F238E27FC236}">
                <a16:creationId xmlns:a16="http://schemas.microsoft.com/office/drawing/2014/main" id="{C4D4B219-CC9A-4903-ABD1-4D05BA8F4617}"/>
              </a:ext>
            </a:extLst>
          </p:cNvPr>
          <p:cNvSpPr/>
          <p:nvPr/>
        </p:nvSpPr>
        <p:spPr>
          <a:xfrm>
            <a:off x="4298882" y="3940154"/>
            <a:ext cx="2774095" cy="44977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dirty="0"/>
              <a:t>CLEOPATRA</a:t>
            </a:r>
          </a:p>
        </p:txBody>
      </p:sp>
      <p:sp>
        <p:nvSpPr>
          <p:cNvPr id="46" name="Pravokutnik 45">
            <a:extLst>
              <a:ext uri="{FF2B5EF4-FFF2-40B4-BE49-F238E27FC236}">
                <a16:creationId xmlns:a16="http://schemas.microsoft.com/office/drawing/2014/main" id="{02E74FDB-C2D1-4845-B2C7-EEEA6BE30DF3}"/>
              </a:ext>
            </a:extLst>
          </p:cNvPr>
          <p:cNvSpPr/>
          <p:nvPr/>
        </p:nvSpPr>
        <p:spPr>
          <a:xfrm>
            <a:off x="10018425" y="5681186"/>
            <a:ext cx="2183469" cy="44977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dirty="0"/>
              <a:t>A  MUMMY</a:t>
            </a:r>
          </a:p>
        </p:txBody>
      </p:sp>
      <p:sp>
        <p:nvSpPr>
          <p:cNvPr id="47" name="Pravokutnik 46">
            <a:extLst>
              <a:ext uri="{FF2B5EF4-FFF2-40B4-BE49-F238E27FC236}">
                <a16:creationId xmlns:a16="http://schemas.microsoft.com/office/drawing/2014/main" id="{F845F624-C816-4FC8-BFDB-4F4311F0EDAB}"/>
              </a:ext>
            </a:extLst>
          </p:cNvPr>
          <p:cNvSpPr/>
          <p:nvPr/>
        </p:nvSpPr>
        <p:spPr>
          <a:xfrm>
            <a:off x="7741792" y="4224747"/>
            <a:ext cx="2183469" cy="44977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dirty="0"/>
              <a:t>RA – THE SUN GOD</a:t>
            </a:r>
          </a:p>
        </p:txBody>
      </p:sp>
      <p:sp>
        <p:nvSpPr>
          <p:cNvPr id="48" name="Pravokutnik 47">
            <a:extLst>
              <a:ext uri="{FF2B5EF4-FFF2-40B4-BE49-F238E27FC236}">
                <a16:creationId xmlns:a16="http://schemas.microsoft.com/office/drawing/2014/main" id="{179102FD-8F14-4BCF-A5B6-91087501F60A}"/>
              </a:ext>
            </a:extLst>
          </p:cNvPr>
          <p:cNvSpPr/>
          <p:nvPr/>
        </p:nvSpPr>
        <p:spPr>
          <a:xfrm>
            <a:off x="5483992" y="6130964"/>
            <a:ext cx="2795477" cy="44977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dirty="0"/>
              <a:t>HIEROGLYPHIC WRITING</a:t>
            </a:r>
          </a:p>
        </p:txBody>
      </p:sp>
    </p:spTree>
    <p:extLst>
      <p:ext uri="{BB962C8B-B14F-4D97-AF65-F5344CB8AC3E}">
        <p14:creationId xmlns:p14="http://schemas.microsoft.com/office/powerpoint/2010/main" val="3404790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39" grpId="0" animBg="1"/>
      <p:bldP spid="38" grpId="0" animBg="1"/>
      <p:bldP spid="37" grpId="0" animBg="1"/>
      <p:bldP spid="36" grpId="0" animBg="1"/>
      <p:bldP spid="35" grpId="0" animBg="1"/>
      <p:bldP spid="33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6BC9745-7772-4806-907D-6922EC4EC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err="1">
                <a:solidFill>
                  <a:schemeClr val="accent2"/>
                </a:solidFill>
              </a:rPr>
              <a:t>Workbook</a:t>
            </a:r>
            <a:r>
              <a:rPr lang="hr-HR" sz="4000" dirty="0">
                <a:solidFill>
                  <a:schemeClr val="accent2"/>
                </a:solidFill>
              </a:rPr>
              <a:t> </a:t>
            </a:r>
            <a:r>
              <a:rPr lang="hr-HR" sz="4000" dirty="0" err="1">
                <a:solidFill>
                  <a:schemeClr val="accent2"/>
                </a:solidFill>
              </a:rPr>
              <a:t>practice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62/ A</a:t>
            </a:r>
          </a:p>
        </p:txBody>
      </p:sp>
      <p:pic>
        <p:nvPicPr>
          <p:cNvPr id="5" name="Rezervirano mjesto sadržaja 4" descr="Slika na kojoj se prikazuje tekst, snimka zaslona, elektronički, izlog&#10;&#10;Opis je automatski generiran">
            <a:extLst>
              <a:ext uri="{FF2B5EF4-FFF2-40B4-BE49-F238E27FC236}">
                <a16:creationId xmlns:a16="http://schemas.microsoft.com/office/drawing/2014/main" id="{2FE1A17F-8F99-45B6-9E20-BC7D8FB53F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9" t="30093" r="51406" b="37635"/>
          <a:stretch/>
        </p:blipFill>
        <p:spPr>
          <a:xfrm>
            <a:off x="838200" y="1668917"/>
            <a:ext cx="9535886" cy="4331444"/>
          </a:xfr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9B8F9B97-4568-4540-A05C-2BB67EAEA10E}"/>
              </a:ext>
            </a:extLst>
          </p:cNvPr>
          <p:cNvSpPr txBox="1"/>
          <p:nvPr/>
        </p:nvSpPr>
        <p:spPr>
          <a:xfrm>
            <a:off x="6734175" y="3540185"/>
            <a:ext cx="13049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 err="1">
                <a:solidFill>
                  <a:schemeClr val="accent2"/>
                </a:solidFill>
              </a:rPr>
              <a:t>The</a:t>
            </a:r>
            <a:r>
              <a:rPr lang="hr-HR" sz="2000" b="1" dirty="0">
                <a:solidFill>
                  <a:schemeClr val="accent2"/>
                </a:solidFill>
              </a:rPr>
              <a:t> Nile</a:t>
            </a:r>
          </a:p>
        </p:txBody>
      </p:sp>
      <p:cxnSp>
        <p:nvCxnSpPr>
          <p:cNvPr id="8" name="Ravni poveznik 7">
            <a:extLst>
              <a:ext uri="{FF2B5EF4-FFF2-40B4-BE49-F238E27FC236}">
                <a16:creationId xmlns:a16="http://schemas.microsoft.com/office/drawing/2014/main" id="{EDCD86C0-B817-4C72-883D-8A54B380D67A}"/>
              </a:ext>
            </a:extLst>
          </p:cNvPr>
          <p:cNvCxnSpPr/>
          <p:nvPr/>
        </p:nvCxnSpPr>
        <p:spPr>
          <a:xfrm>
            <a:off x="5461000" y="3771900"/>
            <a:ext cx="1085850" cy="0"/>
          </a:xfrm>
          <a:prstGeom prst="line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Ravni poveznik 8">
            <a:extLst>
              <a:ext uri="{FF2B5EF4-FFF2-40B4-BE49-F238E27FC236}">
                <a16:creationId xmlns:a16="http://schemas.microsoft.com/office/drawing/2014/main" id="{B0D82DD9-4A3E-4103-A4B4-A4D9E8D7D8FB}"/>
              </a:ext>
            </a:extLst>
          </p:cNvPr>
          <p:cNvCxnSpPr/>
          <p:nvPr/>
        </p:nvCxnSpPr>
        <p:spPr>
          <a:xfrm>
            <a:off x="6191250" y="4159250"/>
            <a:ext cx="1085850" cy="0"/>
          </a:xfrm>
          <a:prstGeom prst="line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TekstniOkvir 9">
            <a:extLst>
              <a:ext uri="{FF2B5EF4-FFF2-40B4-BE49-F238E27FC236}">
                <a16:creationId xmlns:a16="http://schemas.microsoft.com/office/drawing/2014/main" id="{E9E36D61-E980-439F-8936-05B78E733578}"/>
              </a:ext>
            </a:extLst>
          </p:cNvPr>
          <p:cNvSpPr txBox="1"/>
          <p:nvPr/>
        </p:nvSpPr>
        <p:spPr>
          <a:xfrm>
            <a:off x="1749425" y="4276785"/>
            <a:ext cx="18637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 err="1">
                <a:solidFill>
                  <a:schemeClr val="accent2"/>
                </a:solidFill>
              </a:rPr>
              <a:t>Ancient</a:t>
            </a:r>
            <a:r>
              <a:rPr lang="hr-HR" sz="2000" b="1" dirty="0">
                <a:solidFill>
                  <a:schemeClr val="accent2"/>
                </a:solidFill>
              </a:rPr>
              <a:t> </a:t>
            </a:r>
            <a:r>
              <a:rPr lang="hr-HR" sz="2000" b="1" dirty="0" err="1">
                <a:solidFill>
                  <a:schemeClr val="accent2"/>
                </a:solidFill>
              </a:rPr>
              <a:t>Egypt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cxnSp>
        <p:nvCxnSpPr>
          <p:cNvPr id="11" name="Ravni poveznik 10">
            <a:extLst>
              <a:ext uri="{FF2B5EF4-FFF2-40B4-BE49-F238E27FC236}">
                <a16:creationId xmlns:a16="http://schemas.microsoft.com/office/drawing/2014/main" id="{1882C678-229C-4309-8671-8D90BD6CE6CD}"/>
              </a:ext>
            </a:extLst>
          </p:cNvPr>
          <p:cNvCxnSpPr/>
          <p:nvPr/>
        </p:nvCxnSpPr>
        <p:spPr>
          <a:xfrm>
            <a:off x="2857500" y="4914900"/>
            <a:ext cx="1085850" cy="0"/>
          </a:xfrm>
          <a:prstGeom prst="line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D280DF2F-8FA3-48CA-BFE2-C33DA999C84B}"/>
              </a:ext>
            </a:extLst>
          </p:cNvPr>
          <p:cNvSpPr txBox="1"/>
          <p:nvPr/>
        </p:nvSpPr>
        <p:spPr>
          <a:xfrm>
            <a:off x="3943350" y="4714845"/>
            <a:ext cx="18637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 err="1">
                <a:solidFill>
                  <a:schemeClr val="accent2"/>
                </a:solidFill>
              </a:rPr>
              <a:t>The</a:t>
            </a:r>
            <a:r>
              <a:rPr lang="hr-HR" sz="2000" b="1" dirty="0">
                <a:solidFill>
                  <a:schemeClr val="accent2"/>
                </a:solidFill>
              </a:rPr>
              <a:t> Sun God</a:t>
            </a:r>
          </a:p>
        </p:txBody>
      </p:sp>
      <p:cxnSp>
        <p:nvCxnSpPr>
          <p:cNvPr id="13" name="Ravni poveznik 12">
            <a:extLst>
              <a:ext uri="{FF2B5EF4-FFF2-40B4-BE49-F238E27FC236}">
                <a16:creationId xmlns:a16="http://schemas.microsoft.com/office/drawing/2014/main" id="{C8DFAAB2-FEB9-4484-BB50-68123C95943B}"/>
              </a:ext>
            </a:extLst>
          </p:cNvPr>
          <p:cNvCxnSpPr>
            <a:cxnSpLocks/>
          </p:cNvCxnSpPr>
          <p:nvPr/>
        </p:nvCxnSpPr>
        <p:spPr>
          <a:xfrm>
            <a:off x="4520293" y="5365750"/>
            <a:ext cx="870857" cy="0"/>
          </a:xfrm>
          <a:prstGeom prst="line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83BB52D8-4717-4FF3-87FF-EF2D3EB9FC9C}"/>
              </a:ext>
            </a:extLst>
          </p:cNvPr>
          <p:cNvSpPr txBox="1"/>
          <p:nvPr/>
        </p:nvSpPr>
        <p:spPr>
          <a:xfrm>
            <a:off x="6826250" y="5165695"/>
            <a:ext cx="18637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 err="1">
                <a:solidFill>
                  <a:schemeClr val="accent2"/>
                </a:solidFill>
              </a:rPr>
              <a:t>Bodies</a:t>
            </a:r>
            <a:r>
              <a:rPr lang="hr-HR" sz="2000" b="1" dirty="0">
                <a:solidFill>
                  <a:schemeClr val="accent2"/>
                </a:solidFill>
              </a:rPr>
              <a:t> </a:t>
            </a:r>
          </a:p>
        </p:txBody>
      </p:sp>
      <p:cxnSp>
        <p:nvCxnSpPr>
          <p:cNvPr id="16" name="Ravni poveznik 15">
            <a:extLst>
              <a:ext uri="{FF2B5EF4-FFF2-40B4-BE49-F238E27FC236}">
                <a16:creationId xmlns:a16="http://schemas.microsoft.com/office/drawing/2014/main" id="{33478452-237E-4CE7-8A56-978F880FA76C}"/>
              </a:ext>
            </a:extLst>
          </p:cNvPr>
          <p:cNvCxnSpPr>
            <a:cxnSpLocks/>
          </p:cNvCxnSpPr>
          <p:nvPr/>
        </p:nvCxnSpPr>
        <p:spPr>
          <a:xfrm>
            <a:off x="5320393" y="5803900"/>
            <a:ext cx="486682" cy="0"/>
          </a:xfrm>
          <a:prstGeom prst="line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8B651121-0B0E-494C-9B56-A5239117E41E}"/>
              </a:ext>
            </a:extLst>
          </p:cNvPr>
          <p:cNvSpPr txBox="1"/>
          <p:nvPr/>
        </p:nvSpPr>
        <p:spPr>
          <a:xfrm>
            <a:off x="5990545" y="5574702"/>
            <a:ext cx="18637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 err="1">
                <a:solidFill>
                  <a:schemeClr val="accent2"/>
                </a:solidFill>
              </a:rPr>
              <a:t>Tall</a:t>
            </a:r>
            <a:r>
              <a:rPr lang="hr-HR" sz="2000" b="1" dirty="0">
                <a:solidFill>
                  <a:schemeClr val="accent2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9894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zervirano mjesto sadržaja 4" descr="Slika na kojoj se prikazuje tekst, karta&#10;&#10;Opis je automatski generiran">
            <a:extLst>
              <a:ext uri="{FF2B5EF4-FFF2-40B4-BE49-F238E27FC236}">
                <a16:creationId xmlns:a16="http://schemas.microsoft.com/office/drawing/2014/main" id="{953CD843-6F4C-405F-BE8F-3AA287B747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9" t="5911" r="11904" b="6297"/>
          <a:stretch/>
        </p:blipFill>
        <p:spPr>
          <a:xfrm>
            <a:off x="72916" y="79375"/>
            <a:ext cx="10261709" cy="6550025"/>
          </a:xfr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C04174E2-8C95-4B67-B3FB-60EE1023E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67700" y="896937"/>
            <a:ext cx="4505325" cy="5064125"/>
          </a:xfrm>
        </p:spPr>
        <p:txBody>
          <a:bodyPr>
            <a:normAutofit/>
          </a:bodyPr>
          <a:lstStyle/>
          <a:p>
            <a:pPr algn="ctr"/>
            <a:r>
              <a:rPr lang="hr-HR" sz="3600" b="1" dirty="0"/>
              <a:t>A </a:t>
            </a:r>
            <a:r>
              <a:rPr lang="hr-HR" sz="3600" b="1" dirty="0" err="1"/>
              <a:t>theme</a:t>
            </a:r>
            <a:r>
              <a:rPr lang="hr-HR" sz="3600" b="1" dirty="0"/>
              <a:t> party</a:t>
            </a:r>
            <a:br>
              <a:rPr lang="hr-HR" sz="3600" dirty="0"/>
            </a:br>
            <a:br>
              <a:rPr lang="hr-HR" sz="3600" dirty="0"/>
            </a:br>
            <a:r>
              <a:rPr lang="hr-HR" sz="40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Ancient</a:t>
            </a:r>
            <a:r>
              <a:rPr lang="hr-HR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br>
              <a:rPr lang="hr-HR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hr-HR" sz="40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Egypt</a:t>
            </a:r>
            <a:endParaRPr lang="hr-HR" sz="3600" dirty="0"/>
          </a:p>
        </p:txBody>
      </p:sp>
      <p:sp>
        <p:nvSpPr>
          <p:cNvPr id="6" name="Pravokutnik 5">
            <a:extLst>
              <a:ext uri="{FF2B5EF4-FFF2-40B4-BE49-F238E27FC236}">
                <a16:creationId xmlns:a16="http://schemas.microsoft.com/office/drawing/2014/main" id="{C937ED78-9D50-4A10-9FA2-22094C297A60}"/>
              </a:ext>
            </a:extLst>
          </p:cNvPr>
          <p:cNvSpPr/>
          <p:nvPr/>
        </p:nvSpPr>
        <p:spPr>
          <a:xfrm>
            <a:off x="619125" y="5143500"/>
            <a:ext cx="8705850" cy="14859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" name="Pravokutnik 6">
            <a:extLst>
              <a:ext uri="{FF2B5EF4-FFF2-40B4-BE49-F238E27FC236}">
                <a16:creationId xmlns:a16="http://schemas.microsoft.com/office/drawing/2014/main" id="{A150BAE9-5324-46CD-BE74-30FB21A59454}"/>
              </a:ext>
            </a:extLst>
          </p:cNvPr>
          <p:cNvSpPr/>
          <p:nvPr/>
        </p:nvSpPr>
        <p:spPr>
          <a:xfrm>
            <a:off x="10061684" y="5762625"/>
            <a:ext cx="2057400" cy="73342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err="1"/>
              <a:t>Book</a:t>
            </a:r>
            <a:r>
              <a:rPr lang="hr-HR" dirty="0"/>
              <a:t>, </a:t>
            </a:r>
            <a:r>
              <a:rPr lang="hr-HR" dirty="0" err="1"/>
              <a:t>pg</a:t>
            </a:r>
            <a:r>
              <a:rPr lang="hr-HR" dirty="0"/>
              <a:t> 56 / B</a:t>
            </a:r>
          </a:p>
        </p:txBody>
      </p:sp>
    </p:spTree>
    <p:extLst>
      <p:ext uri="{BB962C8B-B14F-4D97-AF65-F5344CB8AC3E}">
        <p14:creationId xmlns:p14="http://schemas.microsoft.com/office/powerpoint/2010/main" val="61060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B3F28F8-5D76-4604-8A46-079AC38B0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/>
              <a:t>				SCHOOLWORK</a:t>
            </a:r>
            <a:br>
              <a:rPr lang="hr-HR" dirty="0"/>
            </a:br>
            <a:r>
              <a:rPr lang="hr-HR" dirty="0"/>
              <a:t>		</a:t>
            </a:r>
            <a:r>
              <a:rPr lang="hr-HR" b="1" u="sng" dirty="0">
                <a:solidFill>
                  <a:schemeClr val="accent2"/>
                </a:solidFill>
              </a:rPr>
              <a:t>A THEME PARTY – ANCIENT EGYPT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8CA3F37-B267-4B30-B0E9-D058415F603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endParaRPr lang="hr-HR" dirty="0"/>
          </a:p>
          <a:p>
            <a:pPr marL="514350" indent="-514350">
              <a:buFont typeface="+mj-lt"/>
              <a:buAutoNum type="arabicPeriod"/>
            </a:pPr>
            <a:endParaRPr lang="hr-HR" dirty="0"/>
          </a:p>
          <a:p>
            <a:pPr marL="514350" indent="-514350">
              <a:buFont typeface="+mj-lt"/>
              <a:buAutoNum type="arabicPeriod"/>
            </a:pPr>
            <a:r>
              <a:rPr lang="hr-HR" dirty="0" err="1"/>
              <a:t>an</a:t>
            </a:r>
            <a:r>
              <a:rPr lang="hr-HR" dirty="0"/>
              <a:t> </a:t>
            </a:r>
            <a:r>
              <a:rPr lang="hr-HR" dirty="0" err="1"/>
              <a:t>acting</a:t>
            </a:r>
            <a:r>
              <a:rPr lang="hr-HR" dirty="0"/>
              <a:t> </a:t>
            </a:r>
            <a:r>
              <a:rPr lang="hr-HR" i="1" dirty="0" err="1"/>
              <a:t>group</a:t>
            </a:r>
            <a:endParaRPr lang="hr-HR" i="1" dirty="0"/>
          </a:p>
          <a:p>
            <a:pPr marL="514350" indent="-514350">
              <a:buFont typeface="+mj-lt"/>
              <a:buAutoNum type="arabicPeriod"/>
            </a:pPr>
            <a:r>
              <a:rPr lang="hr-HR" dirty="0"/>
              <a:t>a </a:t>
            </a:r>
            <a:r>
              <a:rPr lang="hr-HR" dirty="0" err="1"/>
              <a:t>theme</a:t>
            </a:r>
            <a:r>
              <a:rPr lang="hr-HR" dirty="0"/>
              <a:t> party</a:t>
            </a:r>
          </a:p>
          <a:p>
            <a:pPr marL="514350" indent="-514350">
              <a:buFont typeface="+mj-lt"/>
              <a:buAutoNum type="arabicPeriod"/>
            </a:pPr>
            <a:r>
              <a:rPr lang="hr-HR" dirty="0" err="1"/>
              <a:t>Ancient</a:t>
            </a:r>
            <a:r>
              <a:rPr lang="hr-HR" dirty="0"/>
              <a:t> </a:t>
            </a:r>
            <a:r>
              <a:rPr lang="hr-HR" dirty="0" err="1"/>
              <a:t>Egypt</a:t>
            </a:r>
            <a:endParaRPr lang="hr-HR" dirty="0"/>
          </a:p>
          <a:p>
            <a:pPr marL="514350" indent="-514350">
              <a:buFont typeface="+mj-lt"/>
              <a:buAutoNum type="arabicPeriod"/>
            </a:pPr>
            <a:r>
              <a:rPr lang="hr-HR" dirty="0" err="1"/>
              <a:t>palm</a:t>
            </a:r>
            <a:r>
              <a:rPr lang="hr-HR" dirty="0"/>
              <a:t> </a:t>
            </a:r>
            <a:r>
              <a:rPr lang="hr-HR" dirty="0" err="1"/>
              <a:t>trees</a:t>
            </a:r>
            <a:endParaRPr lang="hr-HR" dirty="0"/>
          </a:p>
          <a:p>
            <a:pPr marL="514350" indent="-514350">
              <a:buFont typeface="+mj-lt"/>
              <a:buAutoNum type="arabicPeriod"/>
            </a:pPr>
            <a:r>
              <a:rPr lang="hr-HR" dirty="0" err="1"/>
              <a:t>tropical</a:t>
            </a:r>
            <a:r>
              <a:rPr lang="hr-HR" dirty="0"/>
              <a:t> </a:t>
            </a:r>
            <a:r>
              <a:rPr lang="hr-HR" dirty="0" err="1"/>
              <a:t>fruit</a:t>
            </a:r>
            <a:endParaRPr lang="hr-HR" dirty="0"/>
          </a:p>
          <a:p>
            <a:endParaRPr lang="hr-HR" dirty="0"/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9DFCB4EE-2D8B-451C-AC66-E5F282FA733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endParaRPr lang="hr-HR" dirty="0"/>
          </a:p>
          <a:p>
            <a:pPr marL="514350" indent="-514350">
              <a:buFont typeface="+mj-lt"/>
              <a:buAutoNum type="arabicPeriod"/>
            </a:pPr>
            <a:endParaRPr lang="hr-HR" dirty="0"/>
          </a:p>
          <a:p>
            <a:pPr marL="514350" indent="-514350">
              <a:buFont typeface="+mj-lt"/>
              <a:buAutoNum type="arabicPeriod"/>
            </a:pPr>
            <a:r>
              <a:rPr lang="hr-HR" dirty="0" err="1"/>
              <a:t>Treasure</a:t>
            </a:r>
            <a:r>
              <a:rPr lang="hr-HR" dirty="0"/>
              <a:t> Hunt</a:t>
            </a:r>
          </a:p>
          <a:p>
            <a:pPr marL="514350" indent="-514350">
              <a:buFont typeface="+mj-lt"/>
              <a:buAutoNum type="arabicPeriod"/>
            </a:pPr>
            <a:r>
              <a:rPr lang="hr-HR" dirty="0"/>
              <a:t>a </a:t>
            </a:r>
            <a:r>
              <a:rPr lang="hr-HR" dirty="0" err="1"/>
              <a:t>goodie</a:t>
            </a:r>
            <a:r>
              <a:rPr lang="hr-HR" dirty="0"/>
              <a:t> </a:t>
            </a:r>
            <a:r>
              <a:rPr lang="hr-HR" dirty="0" err="1"/>
              <a:t>bag</a:t>
            </a:r>
            <a:endParaRPr lang="hr-HR" dirty="0"/>
          </a:p>
          <a:p>
            <a:pPr marL="514350" indent="-514350">
              <a:buFont typeface="+mj-lt"/>
              <a:buAutoNum type="arabicPeriod"/>
            </a:pPr>
            <a:r>
              <a:rPr lang="hr-HR" dirty="0" err="1"/>
              <a:t>chocolate</a:t>
            </a:r>
            <a:r>
              <a:rPr lang="hr-HR" dirty="0"/>
              <a:t> </a:t>
            </a:r>
            <a:r>
              <a:rPr lang="hr-HR" dirty="0" err="1"/>
              <a:t>coins</a:t>
            </a:r>
            <a:endParaRPr lang="hr-HR" dirty="0"/>
          </a:p>
          <a:p>
            <a:pPr marL="514350" indent="-514350">
              <a:buFont typeface="+mj-lt"/>
              <a:buAutoNum type="arabicPeriod"/>
            </a:pPr>
            <a:r>
              <a:rPr lang="hr-HR" dirty="0" err="1"/>
              <a:t>jelly</a:t>
            </a:r>
            <a:r>
              <a:rPr lang="hr-HR" dirty="0"/>
              <a:t> </a:t>
            </a:r>
            <a:r>
              <a:rPr lang="hr-HR" dirty="0" err="1"/>
              <a:t>spiders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snakes</a:t>
            </a:r>
            <a:endParaRPr lang="hr-HR" dirty="0"/>
          </a:p>
          <a:p>
            <a:pPr marL="514350" indent="-514350">
              <a:buFont typeface="+mj-lt"/>
              <a:buAutoNum type="arabicPeriod"/>
            </a:pPr>
            <a:r>
              <a:rPr lang="hr-HR" dirty="0"/>
              <a:t>a </a:t>
            </a:r>
            <a:r>
              <a:rPr lang="hr-HR" dirty="0" err="1"/>
              <a:t>fruit</a:t>
            </a:r>
            <a:r>
              <a:rPr lang="hr-HR" dirty="0"/>
              <a:t> </a:t>
            </a:r>
            <a:r>
              <a:rPr lang="hr-HR" dirty="0" err="1"/>
              <a:t>bowl</a:t>
            </a:r>
            <a:endParaRPr lang="hr-HR" dirty="0"/>
          </a:p>
          <a:p>
            <a:pPr marL="514350" indent="-514350">
              <a:buFont typeface="+mj-lt"/>
              <a:buAutoNum type="arabicPeriod"/>
            </a:pPr>
            <a:r>
              <a:rPr lang="hr-HR" dirty="0"/>
              <a:t>a </a:t>
            </a:r>
            <a:r>
              <a:rPr lang="hr-HR" dirty="0" err="1"/>
              <a:t>scroll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papyrus</a:t>
            </a:r>
            <a:endParaRPr lang="hr-HR" dirty="0"/>
          </a:p>
          <a:p>
            <a:endParaRPr lang="hr-HR" dirty="0"/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ED783CB0-99E9-4EE8-953D-3B2410298E2E}"/>
              </a:ext>
            </a:extLst>
          </p:cNvPr>
          <p:cNvSpPr/>
          <p:nvPr/>
        </p:nvSpPr>
        <p:spPr>
          <a:xfrm>
            <a:off x="2838450" y="2952750"/>
            <a:ext cx="1009650" cy="3143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" name="Pravokutnik 5">
            <a:extLst>
              <a:ext uri="{FF2B5EF4-FFF2-40B4-BE49-F238E27FC236}">
                <a16:creationId xmlns:a16="http://schemas.microsoft.com/office/drawing/2014/main" id="{9F0404D2-3312-4E61-AF48-A83551B9A76A}"/>
              </a:ext>
            </a:extLst>
          </p:cNvPr>
          <p:cNvSpPr/>
          <p:nvPr/>
        </p:nvSpPr>
        <p:spPr>
          <a:xfrm>
            <a:off x="2733675" y="3438526"/>
            <a:ext cx="1009650" cy="48577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" name="Pravokutnik 6">
            <a:extLst>
              <a:ext uri="{FF2B5EF4-FFF2-40B4-BE49-F238E27FC236}">
                <a16:creationId xmlns:a16="http://schemas.microsoft.com/office/drawing/2014/main" id="{9C8145FD-0DDD-44B7-81C4-1ED50EB728A5}"/>
              </a:ext>
            </a:extLst>
          </p:cNvPr>
          <p:cNvSpPr/>
          <p:nvPr/>
        </p:nvSpPr>
        <p:spPr>
          <a:xfrm>
            <a:off x="2657475" y="3924302"/>
            <a:ext cx="1009650" cy="46989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89C3601A-B291-4D14-9770-22A429BE0378}"/>
              </a:ext>
            </a:extLst>
          </p:cNvPr>
          <p:cNvSpPr/>
          <p:nvPr/>
        </p:nvSpPr>
        <p:spPr>
          <a:xfrm>
            <a:off x="2228850" y="4407693"/>
            <a:ext cx="1009650" cy="36471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" name="Pravokutnik 8">
            <a:extLst>
              <a:ext uri="{FF2B5EF4-FFF2-40B4-BE49-F238E27FC236}">
                <a16:creationId xmlns:a16="http://schemas.microsoft.com/office/drawing/2014/main" id="{988E4E08-021E-45FD-A1E5-E7869C0617C1}"/>
              </a:ext>
            </a:extLst>
          </p:cNvPr>
          <p:cNvSpPr/>
          <p:nvPr/>
        </p:nvSpPr>
        <p:spPr>
          <a:xfrm>
            <a:off x="2581275" y="4971256"/>
            <a:ext cx="1009650" cy="3143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Pravokutnik 9">
            <a:extLst>
              <a:ext uri="{FF2B5EF4-FFF2-40B4-BE49-F238E27FC236}">
                <a16:creationId xmlns:a16="http://schemas.microsoft.com/office/drawing/2014/main" id="{F0A97570-61D9-4638-9311-262553750747}"/>
              </a:ext>
            </a:extLst>
          </p:cNvPr>
          <p:cNvSpPr/>
          <p:nvPr/>
        </p:nvSpPr>
        <p:spPr>
          <a:xfrm>
            <a:off x="8058150" y="2952749"/>
            <a:ext cx="1009650" cy="3143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" name="Pravokutnik 10">
            <a:extLst>
              <a:ext uri="{FF2B5EF4-FFF2-40B4-BE49-F238E27FC236}">
                <a16:creationId xmlns:a16="http://schemas.microsoft.com/office/drawing/2014/main" id="{116BD1F2-29C0-4DE9-B386-C97CDE9F65BE}"/>
              </a:ext>
            </a:extLst>
          </p:cNvPr>
          <p:cNvSpPr/>
          <p:nvPr/>
        </p:nvSpPr>
        <p:spPr>
          <a:xfrm>
            <a:off x="8058150" y="3438526"/>
            <a:ext cx="1009650" cy="48577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" name="Pravokutnik 11">
            <a:extLst>
              <a:ext uri="{FF2B5EF4-FFF2-40B4-BE49-F238E27FC236}">
                <a16:creationId xmlns:a16="http://schemas.microsoft.com/office/drawing/2014/main" id="{68CC7DC5-337E-4D14-9577-B291EA1F0975}"/>
              </a:ext>
            </a:extLst>
          </p:cNvPr>
          <p:cNvSpPr/>
          <p:nvPr/>
        </p:nvSpPr>
        <p:spPr>
          <a:xfrm>
            <a:off x="8258175" y="3924302"/>
            <a:ext cx="1009650" cy="3143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Pravokutnik 12">
            <a:extLst>
              <a:ext uri="{FF2B5EF4-FFF2-40B4-BE49-F238E27FC236}">
                <a16:creationId xmlns:a16="http://schemas.microsoft.com/office/drawing/2014/main" id="{FF9B5E31-40F7-4A32-B20C-9F7499ED2501}"/>
              </a:ext>
            </a:extLst>
          </p:cNvPr>
          <p:cNvSpPr/>
          <p:nvPr/>
        </p:nvSpPr>
        <p:spPr>
          <a:xfrm>
            <a:off x="7410449" y="4458084"/>
            <a:ext cx="2733675" cy="3143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" name="Pravokutnik 13">
            <a:extLst>
              <a:ext uri="{FF2B5EF4-FFF2-40B4-BE49-F238E27FC236}">
                <a16:creationId xmlns:a16="http://schemas.microsoft.com/office/drawing/2014/main" id="{A52BC799-32AE-4FB4-B7A7-B6F6FCCC79DC}"/>
              </a:ext>
            </a:extLst>
          </p:cNvPr>
          <p:cNvSpPr/>
          <p:nvPr/>
        </p:nvSpPr>
        <p:spPr>
          <a:xfrm>
            <a:off x="7734300" y="4971256"/>
            <a:ext cx="1009650" cy="3143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5" name="Pravokutnik 14">
            <a:extLst>
              <a:ext uri="{FF2B5EF4-FFF2-40B4-BE49-F238E27FC236}">
                <a16:creationId xmlns:a16="http://schemas.microsoft.com/office/drawing/2014/main" id="{CB65DE28-4481-42CA-B67C-BB13CE879335}"/>
              </a:ext>
            </a:extLst>
          </p:cNvPr>
          <p:cNvSpPr/>
          <p:nvPr/>
        </p:nvSpPr>
        <p:spPr>
          <a:xfrm>
            <a:off x="7877174" y="5387184"/>
            <a:ext cx="1628775" cy="49132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17" name="Slika 16" descr="Slika na kojoj se prikazuje biljka, stablo, dlan&#10;&#10;Opis je automatski generiran">
            <a:extLst>
              <a:ext uri="{FF2B5EF4-FFF2-40B4-BE49-F238E27FC236}">
                <a16:creationId xmlns:a16="http://schemas.microsoft.com/office/drawing/2014/main" id="{F44B7CDB-5EF3-4748-92E5-A3CCDA334E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0433587" y="1152487"/>
            <a:ext cx="867502" cy="1191419"/>
          </a:xfrm>
          <a:prstGeom prst="rect">
            <a:avLst/>
          </a:prstGeom>
        </p:spPr>
      </p:pic>
      <p:pic>
        <p:nvPicPr>
          <p:cNvPr id="18" name="Slika 17" descr="Slika na kojoj se prikazuje biljka, stablo, dlan&#10;&#10;Opis je automatski generiran">
            <a:extLst>
              <a:ext uri="{FF2B5EF4-FFF2-40B4-BE49-F238E27FC236}">
                <a16:creationId xmlns:a16="http://schemas.microsoft.com/office/drawing/2014/main" id="{0A1E6431-99FD-4852-9744-1FA82039F0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778404" y="1401584"/>
            <a:ext cx="867502" cy="1191419"/>
          </a:xfrm>
          <a:prstGeom prst="rect">
            <a:avLst/>
          </a:prstGeom>
        </p:spPr>
      </p:pic>
      <p:pic>
        <p:nvPicPr>
          <p:cNvPr id="19" name="Slika 18" descr="Slika na kojoj se prikazuje biljka, stablo, dlan&#10;&#10;Opis je automatski generiran">
            <a:extLst>
              <a:ext uri="{FF2B5EF4-FFF2-40B4-BE49-F238E27FC236}">
                <a16:creationId xmlns:a16="http://schemas.microsoft.com/office/drawing/2014/main" id="{FEFB1DD8-4953-47E7-A532-36E2AC2EC3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 flipH="1">
            <a:off x="10281187" y="676584"/>
            <a:ext cx="867502" cy="1191419"/>
          </a:xfrm>
          <a:prstGeom prst="rect">
            <a:avLst/>
          </a:prstGeom>
        </p:spPr>
      </p:pic>
      <p:pic>
        <p:nvPicPr>
          <p:cNvPr id="21" name="Slika 20" descr="Slika na kojoj se prikazuje zdjela, na zatvorenom, voće, stol&#10;&#10;Opis je automatski generiran">
            <a:extLst>
              <a:ext uri="{FF2B5EF4-FFF2-40B4-BE49-F238E27FC236}">
                <a16:creationId xmlns:a16="http://schemas.microsoft.com/office/drawing/2014/main" id="{711AA5F6-F76E-491D-9187-65EE289168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0" y="962065"/>
            <a:ext cx="1945697" cy="1457246"/>
          </a:xfrm>
          <a:prstGeom prst="rect">
            <a:avLst/>
          </a:prstGeom>
        </p:spPr>
      </p:pic>
      <p:pic>
        <p:nvPicPr>
          <p:cNvPr id="23" name="Slika 22" descr="Slika na kojoj se prikazuje na zatvorenom, sjedenje, bijelo, mačka&#10;&#10;Opis je automatski generiran">
            <a:extLst>
              <a:ext uri="{FF2B5EF4-FFF2-40B4-BE49-F238E27FC236}">
                <a16:creationId xmlns:a16="http://schemas.microsoft.com/office/drawing/2014/main" id="{5A323F35-AEE5-455E-B43B-4C0590AF0C8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 rot="20191179">
            <a:off x="4810176" y="5324768"/>
            <a:ext cx="1540733" cy="1442559"/>
          </a:xfrm>
          <a:prstGeom prst="rect">
            <a:avLst/>
          </a:prstGeom>
        </p:spPr>
      </p:pic>
      <p:pic>
        <p:nvPicPr>
          <p:cNvPr id="29" name="Slika 28" descr="Slika na kojoj se prikazuje šalica, objekt, torta, papir&#10;&#10;Opis je automatski generiran">
            <a:extLst>
              <a:ext uri="{FF2B5EF4-FFF2-40B4-BE49-F238E27FC236}">
                <a16:creationId xmlns:a16="http://schemas.microsoft.com/office/drawing/2014/main" id="{28E43813-3C2B-4F92-B0D9-78E7E7C11E2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1684626" y="5673090"/>
            <a:ext cx="1945697" cy="960198"/>
          </a:xfrm>
          <a:prstGeom prst="rect">
            <a:avLst/>
          </a:prstGeom>
        </p:spPr>
      </p:pic>
      <p:pic>
        <p:nvPicPr>
          <p:cNvPr id="32" name="Slika 31" descr="Slika na kojoj se prikazuje košulja, crtež&#10;&#10;Opis je automatski generiran">
            <a:extLst>
              <a:ext uri="{FF2B5EF4-FFF2-40B4-BE49-F238E27FC236}">
                <a16:creationId xmlns:a16="http://schemas.microsoft.com/office/drawing/2014/main" id="{28DAC4B9-D4D3-48A0-B17B-AE4FA19B6AF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 rot="20712972">
            <a:off x="9757065" y="5020592"/>
            <a:ext cx="2136189" cy="1424125"/>
          </a:xfrm>
          <a:prstGeom prst="rect">
            <a:avLst/>
          </a:prstGeom>
        </p:spPr>
      </p:pic>
      <p:pic>
        <p:nvPicPr>
          <p:cNvPr id="35" name="Slika 34" descr="Slika na kojoj se prikazuje na zatvorenom, malo, raznobojno, hrana&#10;&#10;Opis je automatski generiran">
            <a:extLst>
              <a:ext uri="{FF2B5EF4-FFF2-40B4-BE49-F238E27FC236}">
                <a16:creationId xmlns:a16="http://schemas.microsoft.com/office/drawing/2014/main" id="{ECE55102-84E5-4FEF-861A-E65EE954E05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1187" y="2770430"/>
            <a:ext cx="1640549" cy="1325564"/>
          </a:xfrm>
          <a:prstGeom prst="rect">
            <a:avLst/>
          </a:prstGeom>
        </p:spPr>
      </p:pic>
      <p:sp>
        <p:nvSpPr>
          <p:cNvPr id="36" name="Pravokutnik 35">
            <a:extLst>
              <a:ext uri="{FF2B5EF4-FFF2-40B4-BE49-F238E27FC236}">
                <a16:creationId xmlns:a16="http://schemas.microsoft.com/office/drawing/2014/main" id="{9641D5C2-8C2F-4800-A2A7-D64472585997}"/>
              </a:ext>
            </a:extLst>
          </p:cNvPr>
          <p:cNvSpPr/>
          <p:nvPr/>
        </p:nvSpPr>
        <p:spPr>
          <a:xfrm>
            <a:off x="9796459" y="5447992"/>
            <a:ext cx="2057400" cy="7334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dirty="0"/>
              <a:t>HOMEWORK</a:t>
            </a:r>
          </a:p>
          <a:p>
            <a:pPr algn="ctr"/>
            <a:r>
              <a:rPr lang="hr-HR" dirty="0"/>
              <a:t>WB, </a:t>
            </a:r>
            <a:r>
              <a:rPr lang="hr-HR" dirty="0" err="1"/>
              <a:t>pg</a:t>
            </a:r>
            <a:r>
              <a:rPr lang="hr-HR" dirty="0"/>
              <a:t> 62 / B</a:t>
            </a:r>
          </a:p>
        </p:txBody>
      </p:sp>
    </p:spTree>
    <p:extLst>
      <p:ext uri="{BB962C8B-B14F-4D97-AF65-F5344CB8AC3E}">
        <p14:creationId xmlns:p14="http://schemas.microsoft.com/office/powerpoint/2010/main" val="2592810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60D66E5-D66D-4458-9053-EDFEA8B39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>
                <a:solidFill>
                  <a:schemeClr val="accent2"/>
                </a:solidFill>
              </a:rPr>
              <a:t>HOMEWORK CHECK</a:t>
            </a:r>
            <a:br>
              <a:rPr lang="hr-HR" sz="4000" dirty="0">
                <a:solidFill>
                  <a:schemeClr val="accent2"/>
                </a:solidFill>
              </a:rPr>
            </a:br>
            <a:r>
              <a:rPr lang="hr-HR" sz="4000" dirty="0" err="1">
                <a:solidFill>
                  <a:schemeClr val="accent2"/>
                </a:solidFill>
              </a:rPr>
              <a:t>wb</a:t>
            </a:r>
            <a:r>
              <a:rPr lang="hr-HR" sz="4000" dirty="0">
                <a:solidFill>
                  <a:schemeClr val="accent2"/>
                </a:solidFill>
              </a:rPr>
              <a:t>, </a:t>
            </a:r>
            <a:r>
              <a:rPr lang="hr-HR" sz="4000" dirty="0" err="1">
                <a:solidFill>
                  <a:schemeClr val="accent2"/>
                </a:solidFill>
              </a:rPr>
              <a:t>pg</a:t>
            </a:r>
            <a:r>
              <a:rPr lang="hr-HR" sz="4000" dirty="0">
                <a:solidFill>
                  <a:schemeClr val="accent2"/>
                </a:solidFill>
              </a:rPr>
              <a:t> 62/ B</a:t>
            </a:r>
          </a:p>
        </p:txBody>
      </p:sp>
      <p:pic>
        <p:nvPicPr>
          <p:cNvPr id="6" name="Slika 5" descr="Slika na kojoj se prikazuje tekst&#10;&#10;Opis je automatski generiran">
            <a:extLst>
              <a:ext uri="{FF2B5EF4-FFF2-40B4-BE49-F238E27FC236}">
                <a16:creationId xmlns:a16="http://schemas.microsoft.com/office/drawing/2014/main" id="{C312DF6E-D4E3-4B36-B215-CE7B489031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8" t="24652" r="51413" b="13044"/>
          <a:stretch/>
        </p:blipFill>
        <p:spPr>
          <a:xfrm>
            <a:off x="5367130" y="595841"/>
            <a:ext cx="6410739" cy="6004247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036C2FD1-3517-4FD1-8233-7524566BBB39}"/>
              </a:ext>
            </a:extLst>
          </p:cNvPr>
          <p:cNvSpPr txBox="1"/>
          <p:nvPr/>
        </p:nvSpPr>
        <p:spPr>
          <a:xfrm>
            <a:off x="5859117" y="929990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1AD115AC-70F5-4F0B-B23E-D93BBB1F7E58}"/>
              </a:ext>
            </a:extLst>
          </p:cNvPr>
          <p:cNvSpPr txBox="1"/>
          <p:nvPr/>
        </p:nvSpPr>
        <p:spPr>
          <a:xfrm>
            <a:off x="8606458" y="952566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85942D24-C827-404A-888B-1CEE04CFAD56}"/>
              </a:ext>
            </a:extLst>
          </p:cNvPr>
          <p:cNvSpPr txBox="1"/>
          <p:nvPr/>
        </p:nvSpPr>
        <p:spPr>
          <a:xfrm>
            <a:off x="5622648" y="1208111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2B82E484-E4D9-4221-AD86-7145EFC3F5B2}"/>
              </a:ext>
            </a:extLst>
          </p:cNvPr>
          <p:cNvSpPr txBox="1"/>
          <p:nvPr/>
        </p:nvSpPr>
        <p:spPr>
          <a:xfrm>
            <a:off x="8369989" y="1208111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were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00167B63-BAEA-467F-B33D-978FEC3CC783}"/>
              </a:ext>
            </a:extLst>
          </p:cNvPr>
          <p:cNvSpPr txBox="1"/>
          <p:nvPr/>
        </p:nvSpPr>
        <p:spPr>
          <a:xfrm>
            <a:off x="5622648" y="1475423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79D254B1-2E5D-4454-9CE8-446021D1A1B5}"/>
              </a:ext>
            </a:extLst>
          </p:cNvPr>
          <p:cNvSpPr txBox="1"/>
          <p:nvPr/>
        </p:nvSpPr>
        <p:spPr>
          <a:xfrm>
            <a:off x="7683154" y="1458756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502369F9-5E2F-40B0-A158-F50A970913B5}"/>
              </a:ext>
            </a:extLst>
          </p:cNvPr>
          <p:cNvSpPr txBox="1"/>
          <p:nvPr/>
        </p:nvSpPr>
        <p:spPr>
          <a:xfrm>
            <a:off x="9861894" y="1458756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2740B482-9859-45C8-9E8A-AA0484580817}"/>
              </a:ext>
            </a:extLst>
          </p:cNvPr>
          <p:cNvSpPr txBox="1"/>
          <p:nvPr/>
        </p:nvSpPr>
        <p:spPr>
          <a:xfrm>
            <a:off x="8938590" y="1721349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55F4A0F3-D9B1-41DB-97AE-71E51323F466}"/>
              </a:ext>
            </a:extLst>
          </p:cNvPr>
          <p:cNvSpPr txBox="1"/>
          <p:nvPr/>
        </p:nvSpPr>
        <p:spPr>
          <a:xfrm>
            <a:off x="5622648" y="2002103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35BACDC-8815-4997-A0EA-7EF6AADC6FEB}"/>
              </a:ext>
            </a:extLst>
          </p:cNvPr>
          <p:cNvSpPr txBox="1"/>
          <p:nvPr/>
        </p:nvSpPr>
        <p:spPr>
          <a:xfrm>
            <a:off x="5985219" y="2386193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were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C06E6532-0FD5-4A26-B7E4-EF29DB4E474C}"/>
              </a:ext>
            </a:extLst>
          </p:cNvPr>
          <p:cNvSpPr txBox="1"/>
          <p:nvPr/>
        </p:nvSpPr>
        <p:spPr>
          <a:xfrm>
            <a:off x="9861894" y="2366703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were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3241EA2D-583B-422C-8F76-64A560CD8103}"/>
              </a:ext>
            </a:extLst>
          </p:cNvPr>
          <p:cNvSpPr txBox="1"/>
          <p:nvPr/>
        </p:nvSpPr>
        <p:spPr>
          <a:xfrm>
            <a:off x="9175059" y="3012057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were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0B7FE1A8-000B-438C-A67D-E60FBE4C1E3A}"/>
              </a:ext>
            </a:extLst>
          </p:cNvPr>
          <p:cNvSpPr txBox="1"/>
          <p:nvPr/>
        </p:nvSpPr>
        <p:spPr>
          <a:xfrm>
            <a:off x="8133520" y="3292124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07E8D9E4-4AA6-4B94-BA83-0D703C4BE0FD}"/>
              </a:ext>
            </a:extLst>
          </p:cNvPr>
          <p:cNvSpPr txBox="1"/>
          <p:nvPr/>
        </p:nvSpPr>
        <p:spPr>
          <a:xfrm>
            <a:off x="5643355" y="3545223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were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042A2084-58DA-4F71-8E3B-5F3E3BE1260C}"/>
              </a:ext>
            </a:extLst>
          </p:cNvPr>
          <p:cNvSpPr txBox="1"/>
          <p:nvPr/>
        </p:nvSpPr>
        <p:spPr>
          <a:xfrm>
            <a:off x="8251754" y="3537368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were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D7EC5BCD-1293-4FB3-BB85-999FA5FFCADA}"/>
              </a:ext>
            </a:extLst>
          </p:cNvPr>
          <p:cNvSpPr txBox="1"/>
          <p:nvPr/>
        </p:nvSpPr>
        <p:spPr>
          <a:xfrm>
            <a:off x="6523380" y="3829367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ACC12217-EB73-4CA6-BCCC-727FF22AFB5F}"/>
              </a:ext>
            </a:extLst>
          </p:cNvPr>
          <p:cNvSpPr txBox="1"/>
          <p:nvPr/>
        </p:nvSpPr>
        <p:spPr>
          <a:xfrm>
            <a:off x="8871294" y="3862624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2A9B9163-B716-4B6A-85F1-6C33D13F49A9}"/>
              </a:ext>
            </a:extLst>
          </p:cNvPr>
          <p:cNvSpPr txBox="1"/>
          <p:nvPr/>
        </p:nvSpPr>
        <p:spPr>
          <a:xfrm>
            <a:off x="5859117" y="4124762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were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314A393C-580D-4D23-8B18-DC2476095C39}"/>
              </a:ext>
            </a:extLst>
          </p:cNvPr>
          <p:cNvSpPr txBox="1"/>
          <p:nvPr/>
        </p:nvSpPr>
        <p:spPr>
          <a:xfrm>
            <a:off x="6523380" y="4477429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D7254BAD-100A-453E-AE56-4B6C807E3D2A}"/>
              </a:ext>
            </a:extLst>
          </p:cNvPr>
          <p:cNvSpPr txBox="1"/>
          <p:nvPr/>
        </p:nvSpPr>
        <p:spPr>
          <a:xfrm>
            <a:off x="5622648" y="5029037"/>
            <a:ext cx="15823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were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040125D6-2101-49B8-B93F-CB9EB49432D3}"/>
              </a:ext>
            </a:extLst>
          </p:cNvPr>
          <p:cNvSpPr txBox="1"/>
          <p:nvPr/>
        </p:nvSpPr>
        <p:spPr>
          <a:xfrm>
            <a:off x="8758580" y="5029037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were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CEE07071-280E-4CBE-BD12-5B5B9938BD70}"/>
              </a:ext>
            </a:extLst>
          </p:cNvPr>
          <p:cNvSpPr txBox="1"/>
          <p:nvPr/>
        </p:nvSpPr>
        <p:spPr>
          <a:xfrm>
            <a:off x="5594903" y="5292244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were</a:t>
            </a:r>
            <a:endParaRPr lang="hr-HR" sz="2000" b="1" dirty="0">
              <a:solidFill>
                <a:schemeClr val="accent2"/>
              </a:solidFill>
            </a:endParaRP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0FC1C84F-DAC3-4E70-94F6-95A34846CF02}"/>
              </a:ext>
            </a:extLst>
          </p:cNvPr>
          <p:cNvSpPr txBox="1"/>
          <p:nvPr/>
        </p:nvSpPr>
        <p:spPr>
          <a:xfrm>
            <a:off x="7246475" y="5291175"/>
            <a:ext cx="161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err="1">
                <a:solidFill>
                  <a:schemeClr val="accent2"/>
                </a:solidFill>
              </a:rPr>
              <a:t>was</a:t>
            </a:r>
            <a:endParaRPr lang="hr-HR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4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/>
              <a:t>				SCHOOLWORK</a:t>
            </a:r>
            <a:br>
              <a:rPr lang="hr-HR" dirty="0"/>
            </a:br>
            <a:r>
              <a:rPr lang="hr-HR" dirty="0"/>
              <a:t>			   </a:t>
            </a:r>
            <a:r>
              <a:rPr lang="hr-HR" b="1" dirty="0">
                <a:solidFill>
                  <a:schemeClr val="accent2"/>
                </a:solidFill>
              </a:rPr>
              <a:t>I WAS AT THE PARTY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0E2245B3-BE41-4EF3-A750-8983A9CA52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53" t="6956" r="5027" b="12898"/>
          <a:stretch/>
        </p:blipFill>
        <p:spPr>
          <a:xfrm>
            <a:off x="1311758" y="1690688"/>
            <a:ext cx="9568483" cy="5097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51007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</Words>
  <Application>Microsoft Office PowerPoint</Application>
  <PresentationFormat>Široki zaslon</PresentationFormat>
  <Paragraphs>83</Paragraphs>
  <Slides>9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Tema sustava Office</vt:lpstr>
      <vt:lpstr>Unit 3: Tara’s birthday party</vt:lpstr>
      <vt:lpstr>Past tense </vt:lpstr>
      <vt:lpstr>Ancient Egypt</vt:lpstr>
      <vt:lpstr>Ancient Egypt </vt:lpstr>
      <vt:lpstr>Workbook practice pg 62/ A</vt:lpstr>
      <vt:lpstr>A theme party  Ancient  Egypt</vt:lpstr>
      <vt:lpstr>    SCHOOLWORK   A THEME PARTY – ANCIENT EGYPT</vt:lpstr>
      <vt:lpstr>HOMEWORK CHECK wb, pg 62/ B</vt:lpstr>
      <vt:lpstr>    SCHOOLWORK       I WAS AT THE PARTY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3: Tara’s birthday party</dc:title>
  <dc:creator>Ivona Zdunić</dc:creator>
  <cp:lastModifiedBy>Ivona Zdunić</cp:lastModifiedBy>
  <cp:revision>1</cp:revision>
  <dcterms:created xsi:type="dcterms:W3CDTF">2020-11-08T12:35:14Z</dcterms:created>
  <dcterms:modified xsi:type="dcterms:W3CDTF">2020-11-08T12:36:06Z</dcterms:modified>
</cp:coreProperties>
</file>